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3"/>
  </p:sldMasterIdLst>
  <p:notesMasterIdLst>
    <p:notesMasterId r:id="rId18"/>
  </p:notesMasterIdLst>
  <p:sldIdLst>
    <p:sldId id="256" r:id="rId4"/>
    <p:sldId id="257" r:id="rId5"/>
    <p:sldId id="283" r:id="rId6"/>
    <p:sldId id="278" r:id="rId7"/>
    <p:sldId id="261" r:id="rId8"/>
    <p:sldId id="262" r:id="rId9"/>
    <p:sldId id="280" r:id="rId10"/>
    <p:sldId id="263" r:id="rId11"/>
    <p:sldId id="282" r:id="rId12"/>
    <p:sldId id="279" r:id="rId13"/>
    <p:sldId id="281" r:id="rId14"/>
    <p:sldId id="276" r:id="rId15"/>
    <p:sldId id="277" r:id="rId16"/>
    <p:sldId id="275" r:id="rId17"/>
  </p:sldIdLst>
  <p:sldSz cx="12192000" cy="6858000"/>
  <p:notesSz cx="7315200" cy="9601200"/>
  <p:embeddedFontLst>
    <p:embeddedFont>
      <p:font typeface="Aptos Narrow" panose="020B0004020202020204" pitchFamily="34" charset="0"/>
      <p:regular r:id="rId19"/>
      <p:bold r:id="rId20"/>
      <p:italic r:id="rId21"/>
      <p:boldItalic r:id="rId22"/>
    </p:embeddedFont>
    <p:embeddedFont>
      <p:font typeface="DM Sans" pitchFamily="2" charset="0"/>
      <p:regular r:id="rId23"/>
      <p:bold r:id="rId24"/>
      <p:italic r:id="rId25"/>
      <p:boldItalic r:id="rId26"/>
    </p:embeddedFont>
    <p:embeddedFont>
      <p:font typeface="Segoe UI" panose="020B0502040204020203"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9" roundtripDataSignature="AMtx7mhNz9ib7Ft9IwGKu42gqwMLCeNJZ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600"/>
    <a:srgbClr val="FFC000"/>
    <a:srgbClr val="CCD2DD"/>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FAD1AE-50A1-491F-BA3E-812D2E4AD9B7}" v="904" dt="2024-08-16T01:59:15.238"/>
    <p1510:client id="{255CC5E5-CB76-96C7-35E9-28C251490C31}" v="40" dt="2024-08-16T18:52:15.612"/>
    <p1510:client id="{5E9A1B6A-F903-4467-A36B-01781D05AF90}" v="15" dt="2024-08-16T12:29:09.515"/>
    <p1510:client id="{6D675FEC-E2D0-A7E9-4648-D51B2277AC04}" v="158" dt="2024-08-16T00:42:50.693"/>
    <p1510:client id="{914C7A0D-9550-AF2D-DC30-C026DDFF9203}" v="44" dt="2024-08-16T00:54:02.141"/>
    <p1510:client id="{C4B26F0F-40A0-47A9-81CF-FD3AAB86D71B}" v="1054" dt="2024-08-16T02:17:05.249"/>
    <p1510:client id="{CE519016-34AF-B46E-46B9-0EF2AD629C1C}" v="178" dt="2024-08-16T19:26:04.547"/>
    <p1510:client id="{D3AECD81-CF4B-2EBC-8DB2-2BA477BD8C86}" v="688" dt="2024-08-16T01:13:35.20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customschemas.google.com/relationships/presentationmetadata" Target="metadata"/><Relationship Id="rId3" Type="http://schemas.openxmlformats.org/officeDocument/2006/relationships/slideMaster" Target="slideMasters/slideMaster1.xml"/><Relationship Id="rId21"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font" Target="fonts/font1.fntdata"/><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s-CO"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CO" sz="1200">
                <a:solidFill>
                  <a:schemeClr val="dk1"/>
                </a:solidFill>
                <a:latin typeface="Calibri"/>
                <a:ea typeface="Calibri"/>
                <a:cs typeface="Calibri"/>
                <a:sym typeface="Calibri"/>
              </a:rPr>
              <a:t>gestión academica, administativa, logros y actividades a destacar.</a:t>
            </a:r>
            <a:endParaRPr/>
          </a:p>
        </p:txBody>
      </p:sp>
      <p:sp>
        <p:nvSpPr>
          <p:cNvPr id="87" name="Google Shape;87;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896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73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39" name="Google Shape;439;p3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46" name="Google Shape;446;p3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0dacd8f41c_0_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20dacd8f41c_0_0: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CO" sz="1200">
                <a:solidFill>
                  <a:schemeClr val="dk1"/>
                </a:solidFill>
                <a:latin typeface="Calibri"/>
                <a:ea typeface="Calibri"/>
                <a:cs typeface="Calibri"/>
                <a:sym typeface="Calibri"/>
              </a:rPr>
              <a:t>gestión academica, administativa, logros y actividades a destacar.</a:t>
            </a:r>
            <a:endParaRPr/>
          </a:p>
        </p:txBody>
      </p:sp>
      <p:sp>
        <p:nvSpPr>
          <p:cNvPr id="432" name="Google Shape;432;g20dacd8f41c_0_0:notes"/>
          <p:cNvSpPr txBox="1">
            <a:spLocks noGrp="1"/>
          </p:cNvSpPr>
          <p:nvPr>
            <p:ph type="sldNum" idx="12"/>
          </p:nvPr>
        </p:nvSpPr>
        <p:spPr>
          <a:xfrm>
            <a:off x="4143587" y="9119474"/>
            <a:ext cx="3169800" cy="48180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s-CO"/>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CO"/>
              <a:t>David</a:t>
            </a:r>
            <a:endParaRPr/>
          </a:p>
        </p:txBody>
      </p:sp>
      <p:sp>
        <p:nvSpPr>
          <p:cNvPr id="102" name="Google Shape;102;p3: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s-CO"/>
              <a:t>3</a:t>
            </a:fld>
            <a:endParaRPr/>
          </a:p>
        </p:txBody>
      </p:sp>
    </p:spTree>
    <p:extLst>
      <p:ext uri="{BB962C8B-B14F-4D97-AF65-F5344CB8AC3E}">
        <p14:creationId xmlns:p14="http://schemas.microsoft.com/office/powerpoint/2010/main" val="3485149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CO"/>
              <a:t>David</a:t>
            </a:r>
            <a:endParaRPr/>
          </a:p>
        </p:txBody>
      </p:sp>
      <p:sp>
        <p:nvSpPr>
          <p:cNvPr id="102" name="Google Shape;102;p3: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s-CO"/>
              <a:t>4</a:t>
            </a:fld>
            <a:endParaRPr/>
          </a:p>
        </p:txBody>
      </p:sp>
    </p:spTree>
    <p:extLst>
      <p:ext uri="{BB962C8B-B14F-4D97-AF65-F5344CB8AC3E}">
        <p14:creationId xmlns:p14="http://schemas.microsoft.com/office/powerpoint/2010/main" val="216574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s-CO"/>
              <a:t>David</a:t>
            </a:r>
            <a:endParaRPr/>
          </a:p>
        </p:txBody>
      </p:sp>
      <p:sp>
        <p:nvSpPr>
          <p:cNvPr id="102" name="Google Shape;102;p3: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s-CO"/>
              <a:t>7</a:t>
            </a:fld>
            <a:endParaRPr/>
          </a:p>
        </p:txBody>
      </p:sp>
    </p:spTree>
    <p:extLst>
      <p:ext uri="{BB962C8B-B14F-4D97-AF65-F5344CB8AC3E}">
        <p14:creationId xmlns:p14="http://schemas.microsoft.com/office/powerpoint/2010/main" val="2674993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1" name="Google Shape;191;p8: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461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3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Google Shape;45;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Google Shape;54;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625"/>
          </a:xfrm>
          <a:prstGeom prst="rect">
            <a:avLst/>
          </a:prstGeom>
          <a:noFill/>
          <a:ln>
            <a:noFill/>
          </a:ln>
        </p:spPr>
      </p:sp>
      <p:sp>
        <p:nvSpPr>
          <p:cNvPr id="68" name="Google Shape;68;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4.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 name="Google Shape;90;p1"/>
          <p:cNvSpPr txBox="1">
            <a:spLocks noGrp="1"/>
          </p:cNvSpPr>
          <p:nvPr>
            <p:ph type="subTitle" idx="1"/>
          </p:nvPr>
        </p:nvSpPr>
        <p:spPr>
          <a:xfrm>
            <a:off x="2616609" y="2530515"/>
            <a:ext cx="9302832" cy="2110357"/>
          </a:xfrm>
          <a:prstGeom prst="rect">
            <a:avLst/>
          </a:prstGeom>
          <a:noFill/>
          <a:ln>
            <a:noFill/>
          </a:ln>
        </p:spPr>
        <p:txBody>
          <a:bodyPr spcFirstLastPara="1" wrap="square" lIns="91425" tIns="45700" rIns="91425" bIns="45700" anchor="t" anchorCtr="0">
            <a:noAutofit/>
          </a:bodyPr>
          <a:lstStyle/>
          <a:p>
            <a:pPr marL="457200" lvl="1" indent="0">
              <a:spcBef>
                <a:spcPts val="0"/>
              </a:spcBef>
            </a:pPr>
            <a:r>
              <a:rPr lang="es-CO" sz="2800" b="1" dirty="0">
                <a:solidFill>
                  <a:schemeClr val="bg1"/>
                </a:solidFill>
                <a:ea typeface="Times New Roman"/>
                <a:sym typeface="Times New Roman"/>
              </a:rPr>
              <a:t>Proyecto analítico de predicción de costo unitario de energía en Colombia en el sector residencial</a:t>
            </a:r>
            <a:endParaRPr lang="es-ES" b="1" dirty="0">
              <a:solidFill>
                <a:schemeClr val="bg1"/>
              </a:solidFill>
            </a:endParaRPr>
          </a:p>
          <a:p>
            <a:pPr marL="0" lvl="0" indent="0" algn="ctr" rtl="0">
              <a:lnSpc>
                <a:spcPct val="90000"/>
              </a:lnSpc>
              <a:spcBef>
                <a:spcPts val="1000"/>
              </a:spcBef>
              <a:spcAft>
                <a:spcPts val="0"/>
              </a:spcAft>
              <a:buClr>
                <a:schemeClr val="dk1"/>
              </a:buClr>
              <a:buSzPts val="3800"/>
              <a:buNone/>
            </a:pPr>
            <a:endParaRPr sz="3800">
              <a:solidFill>
                <a:srgbClr val="FFC000"/>
              </a:solidFill>
              <a:latin typeface="Arial"/>
              <a:ea typeface="Arial"/>
              <a:cs typeface="Arial"/>
              <a:sym typeface="Arial"/>
            </a:endParaRPr>
          </a:p>
        </p:txBody>
      </p:sp>
      <p:sp>
        <p:nvSpPr>
          <p:cNvPr id="91" name="Google Shape;91;p1"/>
          <p:cNvSpPr txBox="1"/>
          <p:nvPr/>
        </p:nvSpPr>
        <p:spPr>
          <a:xfrm>
            <a:off x="2790900" y="5266486"/>
            <a:ext cx="8840749" cy="159151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231F20"/>
              </a:buClr>
              <a:buSzPts val="2400"/>
              <a:buFont typeface="Arial"/>
              <a:buNone/>
            </a:pPr>
            <a:endParaRPr lang="es-CO" sz="2400" b="1" i="0" u="none" strike="noStrike" cap="none" dirty="0">
              <a:solidFill>
                <a:srgbClr val="231F20"/>
              </a:solidFill>
              <a:latin typeface="Calibri"/>
              <a:cs typeface="Calibri"/>
            </a:endParaRPr>
          </a:p>
        </p:txBody>
      </p:sp>
      <p:sp>
        <p:nvSpPr>
          <p:cNvPr id="2" name="CuadroTexto 1">
            <a:extLst>
              <a:ext uri="{FF2B5EF4-FFF2-40B4-BE49-F238E27FC236}">
                <a16:creationId xmlns:a16="http://schemas.microsoft.com/office/drawing/2014/main" id="{F69592F3-CF34-1D37-B2F0-C8ABEADDDBF7}"/>
              </a:ext>
            </a:extLst>
          </p:cNvPr>
          <p:cNvSpPr txBox="1"/>
          <p:nvPr/>
        </p:nvSpPr>
        <p:spPr>
          <a:xfrm>
            <a:off x="3062991" y="3587646"/>
            <a:ext cx="878923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CO" sz="2400" b="1" dirty="0">
                <a:solidFill>
                  <a:schemeClr val="bg1"/>
                </a:solidFill>
                <a:latin typeface="Calibri"/>
                <a:cs typeface="Segoe UI"/>
              </a:rPr>
              <a:t>Presentado por:</a:t>
            </a:r>
            <a:r>
              <a:rPr lang="en-US" sz="2400" dirty="0">
                <a:solidFill>
                  <a:schemeClr val="bg1"/>
                </a:solidFill>
                <a:latin typeface="Calibri"/>
                <a:cs typeface="Segoe UI"/>
              </a:rPr>
              <a:t>​</a:t>
            </a:r>
          </a:p>
          <a:p>
            <a:pPr algn="ctr"/>
            <a:r>
              <a:rPr lang="es-CO" sz="2400" b="1" dirty="0">
                <a:solidFill>
                  <a:schemeClr val="bg1"/>
                </a:solidFill>
                <a:latin typeface="Calibri"/>
                <a:cs typeface="Segoe UI"/>
              </a:rPr>
              <a:t>Diana Ibáñez - Paola Castro – Daniel </a:t>
            </a:r>
            <a:r>
              <a:rPr lang="es-CO" sz="2400" b="1" err="1">
                <a:solidFill>
                  <a:schemeClr val="bg1"/>
                </a:solidFill>
                <a:latin typeface="Calibri"/>
                <a:cs typeface="Segoe UI"/>
              </a:rPr>
              <a:t>Rodriguez</a:t>
            </a:r>
            <a:r>
              <a:rPr lang="es-CO" sz="2400" b="1" dirty="0">
                <a:solidFill>
                  <a:schemeClr val="bg1"/>
                </a:solidFill>
                <a:latin typeface="Calibri"/>
                <a:cs typeface="Segoe UI"/>
              </a:rPr>
              <a:t> – Fabian </a:t>
            </a:r>
            <a:r>
              <a:rPr lang="es-CO" sz="2400" b="1" err="1">
                <a:solidFill>
                  <a:schemeClr val="bg1"/>
                </a:solidFill>
                <a:latin typeface="Calibri"/>
                <a:cs typeface="Segoe UI"/>
              </a:rPr>
              <a:t>Martinez</a:t>
            </a:r>
            <a:r>
              <a:rPr lang="es-CO" sz="2400" dirty="0">
                <a:solidFill>
                  <a:schemeClr val="bg1"/>
                </a:solidFill>
                <a:latin typeface="Calibri"/>
                <a:cs typeface="Segoe UI"/>
              </a:rPr>
              <a:t>​</a:t>
            </a:r>
          </a:p>
          <a:p>
            <a:pPr algn="ctr"/>
            <a:r>
              <a:rPr lang="es-CO" sz="1600" dirty="0">
                <a:solidFill>
                  <a:schemeClr val="bg1"/>
                </a:solidFill>
                <a:cs typeface="Segoe UI"/>
              </a:rPr>
              <a:t>Facultad de ingeniería</a:t>
            </a:r>
            <a:r>
              <a:rPr lang="en-US" sz="1600" dirty="0">
                <a:solidFill>
                  <a:schemeClr val="bg1"/>
                </a:solidFill>
                <a:cs typeface="Segoe UI"/>
              </a:rPr>
              <a:t>​</a:t>
            </a:r>
          </a:p>
          <a:p>
            <a:pPr algn="ctr"/>
            <a:r>
              <a:rPr lang="es-CO" sz="1600" dirty="0">
                <a:solidFill>
                  <a:schemeClr val="bg1"/>
                </a:solidFill>
                <a:cs typeface="Segoe UI"/>
              </a:rPr>
              <a:t>Maestría en analítica para la inteligencia de negocios</a:t>
            </a:r>
            <a:r>
              <a:rPr lang="en-US" sz="1600" dirty="0">
                <a:solidFill>
                  <a:schemeClr val="bg1"/>
                </a:solidFill>
                <a:cs typeface="Segoe UI"/>
              </a:rPr>
              <a:t>​</a:t>
            </a:r>
          </a:p>
        </p:txBody>
      </p:sp>
      <p:pic>
        <p:nvPicPr>
          <p:cNvPr id="4" name="Gráfico 3" descr="Fluorescent Light Bulb contorno">
            <a:extLst>
              <a:ext uri="{FF2B5EF4-FFF2-40B4-BE49-F238E27FC236}">
                <a16:creationId xmlns:a16="http://schemas.microsoft.com/office/drawing/2014/main" id="{CBB9C127-9B35-CD9E-EA16-0D0E501349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15741" y="2964774"/>
            <a:ext cx="914400"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02" name="Rectángulo: esquinas redondeadas 201">
            <a:extLst>
              <a:ext uri="{FF2B5EF4-FFF2-40B4-BE49-F238E27FC236}">
                <a16:creationId xmlns:a16="http://schemas.microsoft.com/office/drawing/2014/main" id="{2FDCB379-0DD5-F267-C197-0F07FB1883A9}"/>
              </a:ext>
            </a:extLst>
          </p:cNvPr>
          <p:cNvSpPr/>
          <p:nvPr/>
        </p:nvSpPr>
        <p:spPr>
          <a:xfrm>
            <a:off x="6145421" y="5238341"/>
            <a:ext cx="826907" cy="757333"/>
          </a:xfrm>
          <a:prstGeom prst="roundRect">
            <a:avLst/>
          </a:prstGeom>
          <a:solidFill>
            <a:srgbClr val="FFC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1" name="Rectángulo: esquinas redondeadas 200">
            <a:extLst>
              <a:ext uri="{FF2B5EF4-FFF2-40B4-BE49-F238E27FC236}">
                <a16:creationId xmlns:a16="http://schemas.microsoft.com/office/drawing/2014/main" id="{2D55793B-AF5E-2310-7019-B1EFBA1BEC31}"/>
              </a:ext>
            </a:extLst>
          </p:cNvPr>
          <p:cNvSpPr/>
          <p:nvPr/>
        </p:nvSpPr>
        <p:spPr>
          <a:xfrm>
            <a:off x="6152161" y="2506650"/>
            <a:ext cx="826907" cy="757333"/>
          </a:xfrm>
          <a:prstGeom prst="roundRect">
            <a:avLst/>
          </a:prstGeom>
          <a:solidFill>
            <a:srgbClr val="FFC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3" name="Rectángulo: esquinas redondeadas 202">
            <a:extLst>
              <a:ext uri="{FF2B5EF4-FFF2-40B4-BE49-F238E27FC236}">
                <a16:creationId xmlns:a16="http://schemas.microsoft.com/office/drawing/2014/main" id="{963D4529-17A3-DDE0-3D1A-32DC87444604}"/>
              </a:ext>
            </a:extLst>
          </p:cNvPr>
          <p:cNvSpPr/>
          <p:nvPr/>
        </p:nvSpPr>
        <p:spPr>
          <a:xfrm>
            <a:off x="328085" y="5238340"/>
            <a:ext cx="826907" cy="757333"/>
          </a:xfrm>
          <a:prstGeom prst="roundRect">
            <a:avLst/>
          </a:prstGeom>
          <a:solidFill>
            <a:srgbClr val="FFC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0" name="Rectángulo: esquinas redondeadas 199">
            <a:extLst>
              <a:ext uri="{FF2B5EF4-FFF2-40B4-BE49-F238E27FC236}">
                <a16:creationId xmlns:a16="http://schemas.microsoft.com/office/drawing/2014/main" id="{2796643B-5C33-841D-5531-28D92DBE8A37}"/>
              </a:ext>
            </a:extLst>
          </p:cNvPr>
          <p:cNvSpPr/>
          <p:nvPr/>
        </p:nvSpPr>
        <p:spPr>
          <a:xfrm>
            <a:off x="340484" y="2480296"/>
            <a:ext cx="826907" cy="757333"/>
          </a:xfrm>
          <a:prstGeom prst="roundRect">
            <a:avLst/>
          </a:prstGeom>
          <a:solidFill>
            <a:srgbClr val="FFC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22" name="Google Shape;222;p16"/>
          <p:cNvPicPr preferRelativeResize="0">
            <a:picLocks noGrp="1"/>
          </p:cNvPicPr>
          <p:nvPr>
            <p:ph type="body" idx="1"/>
          </p:nvPr>
        </p:nvPicPr>
        <p:blipFill rotWithShape="1">
          <a:blip r:embed="rId3">
            <a:alphaModFix/>
          </a:blip>
          <a:srcRect b="76794"/>
          <a:stretch/>
        </p:blipFill>
        <p:spPr>
          <a:xfrm>
            <a:off x="0" y="-144826"/>
            <a:ext cx="12201000" cy="1432800"/>
          </a:xfrm>
          <a:prstGeom prst="rect">
            <a:avLst/>
          </a:prstGeom>
          <a:noFill/>
          <a:ln>
            <a:noFill/>
          </a:ln>
        </p:spPr>
      </p:pic>
      <p:sp>
        <p:nvSpPr>
          <p:cNvPr id="223" name="Google Shape;223;p16"/>
          <p:cNvSpPr txBox="1"/>
          <p:nvPr/>
        </p:nvSpPr>
        <p:spPr>
          <a:xfrm>
            <a:off x="1426023" y="189074"/>
            <a:ext cx="5682347" cy="1077218"/>
          </a:xfrm>
          <a:prstGeom prst="rect">
            <a:avLst/>
          </a:prstGeom>
          <a:noFill/>
          <a:ln>
            <a:noFill/>
          </a:ln>
        </p:spPr>
        <p:txBody>
          <a:bodyPr spcFirstLastPara="1" wrap="square" lIns="91425" tIns="45700" rIns="91425" bIns="45700" anchor="t" anchorCtr="0">
            <a:spAutoFit/>
          </a:bodyPr>
          <a:lstStyle/>
          <a:p>
            <a:r>
              <a:rPr lang="es-CO" sz="3200" b="1">
                <a:solidFill>
                  <a:schemeClr val="lt1"/>
                </a:solidFill>
                <a:latin typeface="Calibri"/>
                <a:ea typeface="Calibri"/>
                <a:cs typeface="Calibri"/>
              </a:rPr>
              <a:t>Modelos Propuestos</a:t>
            </a:r>
            <a:br>
              <a:rPr lang="es-CO" sz="3200">
                <a:latin typeface="Calibri"/>
                <a:ea typeface="Calibri"/>
                <a:cs typeface="Calibri"/>
              </a:rPr>
            </a:br>
            <a:endParaRPr lang="es-CO" sz="3200">
              <a:solidFill>
                <a:schemeClr val="lt1"/>
              </a:solidFill>
              <a:latin typeface="Calibri"/>
              <a:ea typeface="Calibri"/>
              <a:cs typeface="Calibri"/>
              <a:sym typeface="Calibri"/>
            </a:endParaRPr>
          </a:p>
        </p:txBody>
      </p:sp>
      <p:sp>
        <p:nvSpPr>
          <p:cNvPr id="2" name="Rectángulo: esquinas redondeadas 1">
            <a:extLst>
              <a:ext uri="{FF2B5EF4-FFF2-40B4-BE49-F238E27FC236}">
                <a16:creationId xmlns:a16="http://schemas.microsoft.com/office/drawing/2014/main" id="{B3B81A4C-F5DA-6581-29F6-8BC8DCE65F46}"/>
              </a:ext>
            </a:extLst>
          </p:cNvPr>
          <p:cNvSpPr/>
          <p:nvPr/>
        </p:nvSpPr>
        <p:spPr>
          <a:xfrm>
            <a:off x="6988419" y="1727218"/>
            <a:ext cx="4431199" cy="2263490"/>
          </a:xfrm>
          <a:prstGeom prst="roundRect">
            <a:avLst/>
          </a:prstGeom>
          <a:solidFill>
            <a:srgbClr val="FFF2CC"/>
          </a:solidFill>
          <a:ln>
            <a:solidFill>
              <a:srgbClr val="FFC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C281885C-6AA7-709F-4346-DA50DF0EA43D}"/>
              </a:ext>
            </a:extLst>
          </p:cNvPr>
          <p:cNvSpPr txBox="1"/>
          <p:nvPr/>
        </p:nvSpPr>
        <p:spPr>
          <a:xfrm>
            <a:off x="7847827" y="1471829"/>
            <a:ext cx="2712382" cy="510778"/>
          </a:xfrm>
          <a:prstGeom prst="roundRect">
            <a:avLst/>
          </a:prstGeom>
          <a:solidFill>
            <a:srgbClr val="FFC000"/>
          </a:solidFill>
        </p:spPr>
        <p:txBody>
          <a:bodyPr wrap="square" rtlCol="0">
            <a:spAutoFit/>
          </a:bodyPr>
          <a:lstStyle/>
          <a:p>
            <a:pPr algn="ctr"/>
            <a:r>
              <a:rPr lang="es-CO" sz="2400" b="1">
                <a:solidFill>
                  <a:schemeClr val="bg1"/>
                </a:solidFill>
                <a:latin typeface="Calibri" panose="020F0502020204030204" pitchFamily="34" charset="0"/>
                <a:ea typeface="Calibri" panose="020F0502020204030204" pitchFamily="34" charset="0"/>
                <a:cs typeface="Calibri" panose="020F0502020204030204" pitchFamily="34" charset="0"/>
              </a:rPr>
              <a:t>LSTM</a:t>
            </a:r>
          </a:p>
        </p:txBody>
      </p:sp>
      <p:sp>
        <p:nvSpPr>
          <p:cNvPr id="5" name="Rectángulo: esquinas redondeadas 4">
            <a:extLst>
              <a:ext uri="{FF2B5EF4-FFF2-40B4-BE49-F238E27FC236}">
                <a16:creationId xmlns:a16="http://schemas.microsoft.com/office/drawing/2014/main" id="{FBF772FE-46C4-D890-3527-F5EEA00159E4}"/>
              </a:ext>
            </a:extLst>
          </p:cNvPr>
          <p:cNvSpPr/>
          <p:nvPr/>
        </p:nvSpPr>
        <p:spPr>
          <a:xfrm>
            <a:off x="1158473" y="1727218"/>
            <a:ext cx="4431199" cy="2263490"/>
          </a:xfrm>
          <a:prstGeom prst="roundRect">
            <a:avLst/>
          </a:prstGeom>
          <a:solidFill>
            <a:srgbClr val="FFF2CC"/>
          </a:solidFill>
          <a:ln>
            <a:solidFill>
              <a:srgbClr val="FFC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702EB2DE-5887-539A-0C1E-4956B60EC87F}"/>
              </a:ext>
            </a:extLst>
          </p:cNvPr>
          <p:cNvSpPr txBox="1"/>
          <p:nvPr/>
        </p:nvSpPr>
        <p:spPr>
          <a:xfrm>
            <a:off x="2017881" y="1471829"/>
            <a:ext cx="2712382" cy="510778"/>
          </a:xfrm>
          <a:prstGeom prst="roundRect">
            <a:avLst/>
          </a:prstGeom>
          <a:solidFill>
            <a:srgbClr val="FFC000"/>
          </a:solidFill>
        </p:spPr>
        <p:txBody>
          <a:bodyPr wrap="square" rtlCol="0">
            <a:spAutoFit/>
          </a:bodyPr>
          <a:lstStyle/>
          <a:p>
            <a:pPr algn="ctr"/>
            <a:r>
              <a:rPr lang="es-CO" sz="2400" b="1">
                <a:solidFill>
                  <a:schemeClr val="bg1"/>
                </a:solidFill>
                <a:latin typeface="Calibri" panose="020F0502020204030204" pitchFamily="34" charset="0"/>
                <a:ea typeface="Calibri" panose="020F0502020204030204" pitchFamily="34" charset="0"/>
                <a:cs typeface="Calibri" panose="020F0502020204030204" pitchFamily="34" charset="0"/>
              </a:rPr>
              <a:t>XGBoost</a:t>
            </a:r>
          </a:p>
        </p:txBody>
      </p:sp>
      <p:sp>
        <p:nvSpPr>
          <p:cNvPr id="7" name="Rectángulo: esquinas redondeadas 6">
            <a:extLst>
              <a:ext uri="{FF2B5EF4-FFF2-40B4-BE49-F238E27FC236}">
                <a16:creationId xmlns:a16="http://schemas.microsoft.com/office/drawing/2014/main" id="{18BFAFD4-75DA-00AD-E325-7C70197A2B7F}"/>
              </a:ext>
            </a:extLst>
          </p:cNvPr>
          <p:cNvSpPr/>
          <p:nvPr/>
        </p:nvSpPr>
        <p:spPr>
          <a:xfrm>
            <a:off x="1158473" y="4405436"/>
            <a:ext cx="4431199" cy="2263490"/>
          </a:xfrm>
          <a:prstGeom prst="roundRect">
            <a:avLst/>
          </a:prstGeom>
          <a:solidFill>
            <a:srgbClr val="FFF2CC"/>
          </a:solidFill>
          <a:ln>
            <a:solidFill>
              <a:srgbClr val="FFC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2BBF1A34-30F5-D977-E626-2F01A2CA2D6E}"/>
              </a:ext>
            </a:extLst>
          </p:cNvPr>
          <p:cNvSpPr txBox="1"/>
          <p:nvPr/>
        </p:nvSpPr>
        <p:spPr>
          <a:xfrm>
            <a:off x="2017881" y="4150047"/>
            <a:ext cx="2712382" cy="510778"/>
          </a:xfrm>
          <a:prstGeom prst="roundRect">
            <a:avLst/>
          </a:prstGeom>
          <a:solidFill>
            <a:srgbClr val="FFC000"/>
          </a:solidFill>
        </p:spPr>
        <p:txBody>
          <a:bodyPr wrap="square" rtlCol="0">
            <a:spAutoFit/>
          </a:bodyPr>
          <a:lstStyle/>
          <a:p>
            <a:pPr algn="ctr"/>
            <a:r>
              <a:rPr lang="es-CO" sz="2400" b="1">
                <a:solidFill>
                  <a:schemeClr val="bg1"/>
                </a:solidFill>
                <a:latin typeface="Calibri" panose="020F0502020204030204" pitchFamily="34" charset="0"/>
                <a:ea typeface="Calibri" panose="020F0502020204030204" pitchFamily="34" charset="0"/>
                <a:cs typeface="Calibri" panose="020F0502020204030204" pitchFamily="34" charset="0"/>
              </a:rPr>
              <a:t>NARX</a:t>
            </a:r>
          </a:p>
        </p:txBody>
      </p:sp>
      <p:sp>
        <p:nvSpPr>
          <p:cNvPr id="9" name="Rectángulo: esquinas redondeadas 8">
            <a:extLst>
              <a:ext uri="{FF2B5EF4-FFF2-40B4-BE49-F238E27FC236}">
                <a16:creationId xmlns:a16="http://schemas.microsoft.com/office/drawing/2014/main" id="{84BE28D0-7D06-9D7E-E901-8B40BDDFEEC1}"/>
              </a:ext>
            </a:extLst>
          </p:cNvPr>
          <p:cNvSpPr/>
          <p:nvPr/>
        </p:nvSpPr>
        <p:spPr>
          <a:xfrm>
            <a:off x="6988419" y="4405436"/>
            <a:ext cx="4431199" cy="2263490"/>
          </a:xfrm>
          <a:prstGeom prst="roundRect">
            <a:avLst/>
          </a:prstGeom>
          <a:solidFill>
            <a:srgbClr val="FFF2CC"/>
          </a:solidFill>
          <a:ln>
            <a:solidFill>
              <a:srgbClr val="FFC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extLst>
              <a:ext uri="{FF2B5EF4-FFF2-40B4-BE49-F238E27FC236}">
                <a16:creationId xmlns:a16="http://schemas.microsoft.com/office/drawing/2014/main" id="{AE3D41EA-5718-C6C7-D902-9AED9F5C264F}"/>
              </a:ext>
            </a:extLst>
          </p:cNvPr>
          <p:cNvSpPr txBox="1"/>
          <p:nvPr/>
        </p:nvSpPr>
        <p:spPr>
          <a:xfrm>
            <a:off x="7847827" y="4150047"/>
            <a:ext cx="2712382" cy="510778"/>
          </a:xfrm>
          <a:prstGeom prst="roundRect">
            <a:avLst/>
          </a:prstGeom>
          <a:solidFill>
            <a:srgbClr val="FFC000"/>
          </a:solidFill>
        </p:spPr>
        <p:txBody>
          <a:bodyPr wrap="square" rtlCol="0">
            <a:spAutoFit/>
          </a:bodyPr>
          <a:lstStyle/>
          <a:p>
            <a:pPr algn="ctr"/>
            <a:r>
              <a:rPr lang="es-CO" sz="2400" b="1">
                <a:solidFill>
                  <a:schemeClr val="bg1"/>
                </a:solidFill>
                <a:latin typeface="Calibri" panose="020F0502020204030204" pitchFamily="34" charset="0"/>
                <a:ea typeface="Calibri" panose="020F0502020204030204" pitchFamily="34" charset="0"/>
                <a:cs typeface="Calibri" panose="020F0502020204030204" pitchFamily="34" charset="0"/>
              </a:rPr>
              <a:t>TCN</a:t>
            </a:r>
          </a:p>
        </p:txBody>
      </p:sp>
      <p:sp>
        <p:nvSpPr>
          <p:cNvPr id="11" name="CuadroTexto 10">
            <a:extLst>
              <a:ext uri="{FF2B5EF4-FFF2-40B4-BE49-F238E27FC236}">
                <a16:creationId xmlns:a16="http://schemas.microsoft.com/office/drawing/2014/main" id="{A5391A84-C004-F480-3E59-E9FFEFF30032}"/>
              </a:ext>
            </a:extLst>
          </p:cNvPr>
          <p:cNvSpPr txBox="1"/>
          <p:nvPr/>
        </p:nvSpPr>
        <p:spPr>
          <a:xfrm>
            <a:off x="7114233" y="2047938"/>
            <a:ext cx="4197408" cy="938719"/>
          </a:xfrm>
          <a:prstGeom prst="rect">
            <a:avLst/>
          </a:prstGeom>
          <a:noFill/>
        </p:spPr>
        <p:txBody>
          <a:bodyPr wrap="square" rtlCol="0">
            <a:spAutoFit/>
          </a:bodyPr>
          <a:lstStyle/>
          <a:p>
            <a:r>
              <a:rPr lang="es-ES"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Es un tipo de red neuronal recurrente diseñada para manejar problemas de dependencia a largo plazo, lo que la hace adecuada para series de tiempo. Puede recordar valores durante intervalos de tiempo largos y cortos. Ideal para series de tiempo con patrones complejos y no lineales, como datos financieros, meteorológicos o de ventas.</a:t>
            </a:r>
          </a:p>
        </p:txBody>
      </p:sp>
      <p:sp>
        <p:nvSpPr>
          <p:cNvPr id="12" name="CuadroTexto 11">
            <a:extLst>
              <a:ext uri="{FF2B5EF4-FFF2-40B4-BE49-F238E27FC236}">
                <a16:creationId xmlns:a16="http://schemas.microsoft.com/office/drawing/2014/main" id="{36780C36-6976-BA23-15E1-350835F73408}"/>
              </a:ext>
            </a:extLst>
          </p:cNvPr>
          <p:cNvSpPr txBox="1"/>
          <p:nvPr/>
        </p:nvSpPr>
        <p:spPr>
          <a:xfrm>
            <a:off x="7114233" y="4726156"/>
            <a:ext cx="4197408" cy="769441"/>
          </a:xfrm>
          <a:prstGeom prst="rect">
            <a:avLst/>
          </a:prstGeom>
          <a:noFill/>
        </p:spPr>
        <p:txBody>
          <a:bodyPr wrap="square" rtlCol="0">
            <a:spAutoFit/>
          </a:bodyPr>
          <a:lstStyle/>
          <a:p>
            <a:r>
              <a:rPr lang="es-MX"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Es una arquitectura de red neuronal convolucional diseñada específicamente para series de tiempo. Las TCN utilizan convoluciones dilatadas para capturar dependencias a largo plazo y son capaces de aprender representaciones jerárquicas de los datos.</a:t>
            </a:r>
            <a:endParaRPr lang="es-CO" sz="1100">
              <a:latin typeface="Calibri" panose="020F0502020204030204" pitchFamily="34" charset="0"/>
              <a:ea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5B0F307A-ABB7-734D-D7DC-0C30998098A0}"/>
              </a:ext>
            </a:extLst>
          </p:cNvPr>
          <p:cNvSpPr txBox="1"/>
          <p:nvPr/>
        </p:nvSpPr>
        <p:spPr>
          <a:xfrm>
            <a:off x="1275368" y="2047937"/>
            <a:ext cx="4314304" cy="938719"/>
          </a:xfrm>
          <a:prstGeom prst="rect">
            <a:avLst/>
          </a:prstGeom>
          <a:noFill/>
        </p:spPr>
        <p:txBody>
          <a:bodyPr wrap="square" rtlCol="0">
            <a:spAutoFit/>
          </a:bodyPr>
          <a:lstStyle/>
          <a:p>
            <a:r>
              <a:rPr lang="es-MX"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Es una implementación optimizada de los árboles de decisión en forma de </a:t>
            </a:r>
            <a:r>
              <a:rPr lang="es-MX" sz="11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boosting</a:t>
            </a:r>
            <a:r>
              <a:rPr lang="es-MX"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Para series de tiempo, se puede usar para crear modelos basados en características creadas a partir de los datos temporales. Utilizado en competiciones de machine </a:t>
            </a:r>
            <a:r>
              <a:rPr lang="es-MX" sz="11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learning</a:t>
            </a:r>
            <a:r>
              <a:rPr lang="es-MX"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y en aplicaciones donde la precisión es crucial, como predicciones de demanda y precios.</a:t>
            </a:r>
          </a:p>
        </p:txBody>
      </p:sp>
      <p:sp>
        <p:nvSpPr>
          <p:cNvPr id="14" name="CuadroTexto 13">
            <a:extLst>
              <a:ext uri="{FF2B5EF4-FFF2-40B4-BE49-F238E27FC236}">
                <a16:creationId xmlns:a16="http://schemas.microsoft.com/office/drawing/2014/main" id="{65D27570-6F18-95B8-3827-6852285F59CC}"/>
              </a:ext>
            </a:extLst>
          </p:cNvPr>
          <p:cNvSpPr txBox="1"/>
          <p:nvPr/>
        </p:nvSpPr>
        <p:spPr>
          <a:xfrm>
            <a:off x="1275368" y="4726155"/>
            <a:ext cx="4197408" cy="938719"/>
          </a:xfrm>
          <a:prstGeom prst="rect">
            <a:avLst/>
          </a:prstGeom>
          <a:noFill/>
        </p:spPr>
        <p:txBody>
          <a:bodyPr wrap="square" rtlCol="0">
            <a:spAutoFit/>
          </a:bodyPr>
          <a:lstStyle/>
          <a:p>
            <a:r>
              <a:rPr lang="es-MX"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Tipo de modelo de redes neuronales recurrentes (RNN) utilizado para predecir series de tiempo. Es especialmente útil cuando la serie temporal que se quiere predecir depende no solo de sus valores pasados (</a:t>
            </a:r>
            <a:r>
              <a:rPr lang="es-MX" sz="11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autoregresión</a:t>
            </a:r>
            <a:r>
              <a:rPr lang="es-MX"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sino también de otras variables externas (exógenas).</a:t>
            </a:r>
            <a:endParaRPr lang="es-CO" sz="1100">
              <a:latin typeface="Calibri" panose="020F0502020204030204" pitchFamily="34" charset="0"/>
              <a:ea typeface="Calibri" panose="020F0502020204030204" pitchFamily="34" charset="0"/>
              <a:cs typeface="Calibri" panose="020F0502020204030204" pitchFamily="34" charset="0"/>
            </a:endParaRPr>
          </a:p>
        </p:txBody>
      </p:sp>
      <p:sp>
        <p:nvSpPr>
          <p:cNvPr id="18" name="Rectángulo: esquinas redondeadas 17">
            <a:extLst>
              <a:ext uri="{FF2B5EF4-FFF2-40B4-BE49-F238E27FC236}">
                <a16:creationId xmlns:a16="http://schemas.microsoft.com/office/drawing/2014/main" id="{A1EB8797-E179-7A55-378E-EA38699491BF}"/>
              </a:ext>
            </a:extLst>
          </p:cNvPr>
          <p:cNvSpPr/>
          <p:nvPr/>
        </p:nvSpPr>
        <p:spPr>
          <a:xfrm>
            <a:off x="8368748" y="2986657"/>
            <a:ext cx="2529781" cy="916754"/>
          </a:xfrm>
          <a:prstGeom prst="roundRect">
            <a:avLst/>
          </a:prstGeom>
          <a:solidFill>
            <a:schemeClr val="accent1">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CuadroTexto 14">
            <a:extLst>
              <a:ext uri="{FF2B5EF4-FFF2-40B4-BE49-F238E27FC236}">
                <a16:creationId xmlns:a16="http://schemas.microsoft.com/office/drawing/2014/main" id="{E284F131-C317-423D-8EE9-0EDBAF53D488}"/>
              </a:ext>
            </a:extLst>
          </p:cNvPr>
          <p:cNvSpPr txBox="1"/>
          <p:nvPr/>
        </p:nvSpPr>
        <p:spPr>
          <a:xfrm>
            <a:off x="8587409" y="2964692"/>
            <a:ext cx="2529781" cy="938719"/>
          </a:xfrm>
          <a:prstGeom prst="rect">
            <a:avLst/>
          </a:prstGeom>
          <a:noFill/>
          <a:ln w="28575">
            <a:noFill/>
          </a:ln>
        </p:spPr>
        <p:txBody>
          <a:bodyPr wrap="square" rtlCol="0">
            <a:spAutoFit/>
          </a:bodyPr>
          <a:lstStyle/>
          <a:p>
            <a:pPr marL="171450" indent="-171450">
              <a:buFont typeface="Arial" panose="020B0604020202020204" pitchFamily="34" charset="0"/>
              <a:buChar char="•"/>
            </a:pPr>
            <a:r>
              <a:rPr lang="es-ES"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Número de unidades</a:t>
            </a:r>
          </a:p>
          <a:p>
            <a:pPr marL="171450" indent="-171450">
              <a:buFont typeface="Arial" panose="020B0604020202020204" pitchFamily="34" charset="0"/>
              <a:buChar char="•"/>
            </a:pPr>
            <a:r>
              <a:rPr lang="es-ES" sz="1100">
                <a:latin typeface="Calibri" panose="020F0502020204030204" pitchFamily="34" charset="0"/>
                <a:ea typeface="Calibri" panose="020F0502020204030204" pitchFamily="34" charset="0"/>
                <a:cs typeface="Calibri" panose="020F0502020204030204" pitchFamily="34" charset="0"/>
              </a:rPr>
              <a:t>Número de capas</a:t>
            </a:r>
          </a:p>
          <a:p>
            <a:pPr marL="171450" indent="-171450">
              <a:buFont typeface="Arial" panose="020B0604020202020204" pitchFamily="34" charset="0"/>
              <a:buChar char="•"/>
            </a:pPr>
            <a:r>
              <a:rPr lang="es-ES" sz="11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Learning</a:t>
            </a:r>
            <a:r>
              <a:rPr lang="es-ES"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s-ES" sz="11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Rate</a:t>
            </a:r>
            <a:endParaRPr lang="es-ES"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s-ES" sz="1100" err="1">
                <a:latin typeface="Calibri" panose="020F0502020204030204" pitchFamily="34" charset="0"/>
                <a:ea typeface="Calibri" panose="020F0502020204030204" pitchFamily="34" charset="0"/>
                <a:cs typeface="Calibri" panose="020F0502020204030204" pitchFamily="34" charset="0"/>
              </a:rPr>
              <a:t>Dropout</a:t>
            </a:r>
            <a:r>
              <a:rPr lang="es-ES" sz="1100">
                <a:latin typeface="Calibri" panose="020F0502020204030204" pitchFamily="34" charset="0"/>
                <a:ea typeface="Calibri" panose="020F0502020204030204" pitchFamily="34" charset="0"/>
                <a:cs typeface="Calibri" panose="020F0502020204030204" pitchFamily="34" charset="0"/>
              </a:rPr>
              <a:t> </a:t>
            </a:r>
            <a:r>
              <a:rPr lang="es-ES" sz="1100" err="1">
                <a:latin typeface="Calibri" panose="020F0502020204030204" pitchFamily="34" charset="0"/>
                <a:ea typeface="Calibri" panose="020F0502020204030204" pitchFamily="34" charset="0"/>
                <a:cs typeface="Calibri" panose="020F0502020204030204" pitchFamily="34" charset="0"/>
              </a:rPr>
              <a:t>Rate</a:t>
            </a:r>
            <a:endParaRPr lang="es-ES" sz="110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s-ES" sz="11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Batch</a:t>
            </a:r>
            <a:r>
              <a:rPr lang="es-ES"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s-ES" sz="1100" b="0" i="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size</a:t>
            </a:r>
            <a:endParaRPr lang="es-ES" sz="1100" b="0" i="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Rectángulo: esquinas redondeadas 18">
            <a:extLst>
              <a:ext uri="{FF2B5EF4-FFF2-40B4-BE49-F238E27FC236}">
                <a16:creationId xmlns:a16="http://schemas.microsoft.com/office/drawing/2014/main" id="{3B6D3E74-CBA3-4E7B-767D-DCEAE0FDBB95}"/>
              </a:ext>
            </a:extLst>
          </p:cNvPr>
          <p:cNvSpPr/>
          <p:nvPr/>
        </p:nvSpPr>
        <p:spPr>
          <a:xfrm>
            <a:off x="8380813" y="5617008"/>
            <a:ext cx="2529781" cy="916754"/>
          </a:xfrm>
          <a:prstGeom prst="roundRect">
            <a:avLst/>
          </a:prstGeom>
          <a:solidFill>
            <a:schemeClr val="accent1">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45D93A28-DFCF-4B76-C07A-247631278D7C}"/>
              </a:ext>
            </a:extLst>
          </p:cNvPr>
          <p:cNvSpPr txBox="1"/>
          <p:nvPr/>
        </p:nvSpPr>
        <p:spPr>
          <a:xfrm>
            <a:off x="8533381" y="5634180"/>
            <a:ext cx="2377214" cy="938719"/>
          </a:xfrm>
          <a:prstGeom prst="rect">
            <a:avLst/>
          </a:prstGeom>
          <a:noFill/>
          <a:ln w="28575">
            <a:noFill/>
          </a:ln>
        </p:spPr>
        <p:txBody>
          <a:bodyPr wrap="square" rtlCol="0">
            <a:spAutoFit/>
          </a:bodyPr>
          <a:lstStyle>
            <a:defPPr marR="0" lvl="0" algn="l" rtl="0">
              <a:lnSpc>
                <a:spcPct val="100000"/>
              </a:lnSpc>
              <a:spcBef>
                <a:spcPts val="0"/>
              </a:spcBef>
              <a:spcAft>
                <a:spcPts val="0"/>
              </a:spcAft>
            </a:defPPr>
            <a:lvl1pPr marL="171450" indent="-171450">
              <a:buFont typeface="Arial" panose="020B0604020202020204" pitchFamily="34" charset="0"/>
              <a:buChar char="•"/>
              <a:defRPr sz="1100">
                <a:effectLst/>
                <a:latin typeface="Calibri" panose="020F0502020204030204" pitchFamily="34" charset="0"/>
                <a:ea typeface="Calibri" panose="020F0502020204030204" pitchFamily="34" charset="0"/>
                <a:cs typeface="Calibri" panose="020F0502020204030204" pitchFamily="34" charset="0"/>
              </a:defRPr>
            </a:lvl1pPr>
          </a:lstStyle>
          <a:p>
            <a:r>
              <a:rPr lang="es-ES"/>
              <a:t>Número de capas convolucionales</a:t>
            </a:r>
          </a:p>
          <a:p>
            <a:r>
              <a:rPr lang="es-ES"/>
              <a:t>Tamaño del </a:t>
            </a:r>
            <a:r>
              <a:rPr lang="es-ES" err="1"/>
              <a:t>Kernel</a:t>
            </a:r>
            <a:endParaRPr lang="es-ES"/>
          </a:p>
          <a:p>
            <a:r>
              <a:rPr lang="es-ES"/>
              <a:t>Número de filtros por capa</a:t>
            </a:r>
          </a:p>
          <a:p>
            <a:r>
              <a:rPr lang="es-ES"/>
              <a:t>Factor de dilatación</a:t>
            </a:r>
          </a:p>
          <a:p>
            <a:r>
              <a:rPr lang="es-ES"/>
              <a:t>Función de Activación</a:t>
            </a:r>
          </a:p>
        </p:txBody>
      </p:sp>
      <p:sp>
        <p:nvSpPr>
          <p:cNvPr id="17" name="CuadroTexto 16">
            <a:extLst>
              <a:ext uri="{FF2B5EF4-FFF2-40B4-BE49-F238E27FC236}">
                <a16:creationId xmlns:a16="http://schemas.microsoft.com/office/drawing/2014/main" id="{175330BC-1CB2-CAC5-998B-286561CA6FDC}"/>
              </a:ext>
            </a:extLst>
          </p:cNvPr>
          <p:cNvSpPr txBox="1"/>
          <p:nvPr/>
        </p:nvSpPr>
        <p:spPr>
          <a:xfrm>
            <a:off x="7414592" y="3129084"/>
            <a:ext cx="1103243" cy="578882"/>
          </a:xfrm>
          <a:prstGeom prst="roundRect">
            <a:avLst/>
          </a:prstGeom>
          <a:solidFill>
            <a:schemeClr val="accent4">
              <a:lumMod val="40000"/>
              <a:lumOff val="60000"/>
            </a:schemeClr>
          </a:solidFill>
          <a:ln w="19050">
            <a:solidFill>
              <a:schemeClr val="accent1"/>
            </a:solidFill>
          </a:ln>
        </p:spPr>
        <p:txBody>
          <a:bodyPr wrap="square" rtlCol="0">
            <a:spAutoFit/>
          </a:bodyPr>
          <a:lstStyle/>
          <a:p>
            <a:pPr algn="ctr"/>
            <a:r>
              <a:rPr lang="es-MX" sz="1400" b="1">
                <a:latin typeface="Calibri" panose="020F0502020204030204" pitchFamily="34" charset="0"/>
                <a:ea typeface="Calibri" panose="020F0502020204030204" pitchFamily="34" charset="0"/>
                <a:cs typeface="Calibri" panose="020F0502020204030204" pitchFamily="34" charset="0"/>
              </a:rPr>
              <a:t>Hiper-parámetros</a:t>
            </a:r>
            <a:endParaRPr lang="es-CO"/>
          </a:p>
        </p:txBody>
      </p:sp>
      <p:sp>
        <p:nvSpPr>
          <p:cNvPr id="20" name="CuadroTexto 19">
            <a:extLst>
              <a:ext uri="{FF2B5EF4-FFF2-40B4-BE49-F238E27FC236}">
                <a16:creationId xmlns:a16="http://schemas.microsoft.com/office/drawing/2014/main" id="{6E729106-AFA5-7E72-F779-92069E2A1E47}"/>
              </a:ext>
            </a:extLst>
          </p:cNvPr>
          <p:cNvSpPr txBox="1"/>
          <p:nvPr/>
        </p:nvSpPr>
        <p:spPr>
          <a:xfrm>
            <a:off x="7426657" y="5759435"/>
            <a:ext cx="1103243" cy="578882"/>
          </a:xfrm>
          <a:prstGeom prst="roundRect">
            <a:avLst/>
          </a:prstGeom>
          <a:solidFill>
            <a:schemeClr val="accent4">
              <a:lumMod val="40000"/>
              <a:lumOff val="60000"/>
            </a:schemeClr>
          </a:solidFill>
          <a:ln w="19050">
            <a:solidFill>
              <a:schemeClr val="accent1"/>
            </a:solidFill>
          </a:ln>
        </p:spPr>
        <p:txBody>
          <a:bodyPr wrap="square" rtlCol="0">
            <a:spAutoFit/>
          </a:bodyPr>
          <a:lstStyle/>
          <a:p>
            <a:pPr algn="ctr"/>
            <a:r>
              <a:rPr lang="es-MX" sz="1400" b="1">
                <a:latin typeface="Calibri" panose="020F0502020204030204" pitchFamily="34" charset="0"/>
                <a:ea typeface="Calibri" panose="020F0502020204030204" pitchFamily="34" charset="0"/>
                <a:cs typeface="Calibri" panose="020F0502020204030204" pitchFamily="34" charset="0"/>
              </a:rPr>
              <a:t>Hiper-parámetros</a:t>
            </a:r>
            <a:endParaRPr lang="es-CO"/>
          </a:p>
        </p:txBody>
      </p:sp>
      <p:sp>
        <p:nvSpPr>
          <p:cNvPr id="21" name="Rectángulo: esquinas redondeadas 20">
            <a:extLst>
              <a:ext uri="{FF2B5EF4-FFF2-40B4-BE49-F238E27FC236}">
                <a16:creationId xmlns:a16="http://schemas.microsoft.com/office/drawing/2014/main" id="{174BB84F-4CE3-6099-85E3-740A84E2B67F}"/>
              </a:ext>
            </a:extLst>
          </p:cNvPr>
          <p:cNvSpPr/>
          <p:nvPr/>
        </p:nvSpPr>
        <p:spPr>
          <a:xfrm>
            <a:off x="2511083" y="2983175"/>
            <a:ext cx="2529781" cy="916754"/>
          </a:xfrm>
          <a:prstGeom prst="roundRect">
            <a:avLst/>
          </a:prstGeom>
          <a:solidFill>
            <a:schemeClr val="accent1">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CuadroTexto 21">
            <a:extLst>
              <a:ext uri="{FF2B5EF4-FFF2-40B4-BE49-F238E27FC236}">
                <a16:creationId xmlns:a16="http://schemas.microsoft.com/office/drawing/2014/main" id="{C48870C4-CFC8-4C8A-25DC-778A3ABD525C}"/>
              </a:ext>
            </a:extLst>
          </p:cNvPr>
          <p:cNvSpPr txBox="1"/>
          <p:nvPr/>
        </p:nvSpPr>
        <p:spPr>
          <a:xfrm>
            <a:off x="2663651" y="3000347"/>
            <a:ext cx="2377214" cy="938719"/>
          </a:xfrm>
          <a:prstGeom prst="rect">
            <a:avLst/>
          </a:prstGeom>
          <a:noFill/>
          <a:ln w="28575">
            <a:noFill/>
          </a:ln>
        </p:spPr>
        <p:txBody>
          <a:bodyPr wrap="square" rtlCol="0">
            <a:spAutoFit/>
          </a:bodyPr>
          <a:lstStyle>
            <a:defPPr marR="0" lvl="0" algn="l" rtl="0">
              <a:lnSpc>
                <a:spcPct val="100000"/>
              </a:lnSpc>
              <a:spcBef>
                <a:spcPts val="0"/>
              </a:spcBef>
              <a:spcAft>
                <a:spcPts val="0"/>
              </a:spcAft>
            </a:defPPr>
            <a:lvl1pPr marL="171450" indent="-171450">
              <a:buFont typeface="Arial" panose="020B0604020202020204" pitchFamily="34" charset="0"/>
              <a:buChar char="•"/>
              <a:defRPr sz="1100">
                <a:effectLst/>
                <a:latin typeface="Calibri" panose="020F0502020204030204" pitchFamily="34" charset="0"/>
                <a:ea typeface="Calibri" panose="020F0502020204030204" pitchFamily="34" charset="0"/>
                <a:cs typeface="Calibri" panose="020F0502020204030204" pitchFamily="34" charset="0"/>
              </a:defRPr>
            </a:lvl1pPr>
          </a:lstStyle>
          <a:p>
            <a:r>
              <a:rPr lang="es-ES"/>
              <a:t>Número de estimadores</a:t>
            </a:r>
          </a:p>
          <a:p>
            <a:r>
              <a:rPr lang="es-ES"/>
              <a:t>Máxima profundidad</a:t>
            </a:r>
          </a:p>
          <a:p>
            <a:r>
              <a:rPr lang="es-ES" err="1"/>
              <a:t>Learning</a:t>
            </a:r>
            <a:r>
              <a:rPr lang="es-ES"/>
              <a:t> </a:t>
            </a:r>
            <a:r>
              <a:rPr lang="es-ES" err="1"/>
              <a:t>Rate</a:t>
            </a:r>
            <a:endParaRPr lang="es-ES"/>
          </a:p>
          <a:p>
            <a:r>
              <a:rPr lang="es-ES" err="1"/>
              <a:t>Subsample</a:t>
            </a:r>
            <a:endParaRPr lang="es-ES"/>
          </a:p>
          <a:p>
            <a:r>
              <a:rPr lang="es-ES"/>
              <a:t>Características por árbol</a:t>
            </a:r>
          </a:p>
        </p:txBody>
      </p:sp>
      <p:sp>
        <p:nvSpPr>
          <p:cNvPr id="23" name="CuadroTexto 22">
            <a:extLst>
              <a:ext uri="{FF2B5EF4-FFF2-40B4-BE49-F238E27FC236}">
                <a16:creationId xmlns:a16="http://schemas.microsoft.com/office/drawing/2014/main" id="{FF0E3FA1-461C-57EC-6A0C-D5C7BD8F0875}"/>
              </a:ext>
            </a:extLst>
          </p:cNvPr>
          <p:cNvSpPr txBox="1"/>
          <p:nvPr/>
        </p:nvSpPr>
        <p:spPr>
          <a:xfrm>
            <a:off x="1556927" y="3125602"/>
            <a:ext cx="1103243" cy="578882"/>
          </a:xfrm>
          <a:prstGeom prst="roundRect">
            <a:avLst/>
          </a:prstGeom>
          <a:solidFill>
            <a:schemeClr val="accent4">
              <a:lumMod val="40000"/>
              <a:lumOff val="60000"/>
            </a:schemeClr>
          </a:solidFill>
          <a:ln w="19050">
            <a:solidFill>
              <a:schemeClr val="accent1"/>
            </a:solidFill>
          </a:ln>
        </p:spPr>
        <p:txBody>
          <a:bodyPr wrap="square" rtlCol="0">
            <a:spAutoFit/>
          </a:bodyPr>
          <a:lstStyle/>
          <a:p>
            <a:pPr algn="ctr"/>
            <a:r>
              <a:rPr lang="es-MX" sz="1400" b="1">
                <a:latin typeface="Calibri" panose="020F0502020204030204" pitchFamily="34" charset="0"/>
                <a:ea typeface="Calibri" panose="020F0502020204030204" pitchFamily="34" charset="0"/>
                <a:cs typeface="Calibri" panose="020F0502020204030204" pitchFamily="34" charset="0"/>
              </a:rPr>
              <a:t>Hiper-parámetros</a:t>
            </a:r>
            <a:endParaRPr lang="es-CO"/>
          </a:p>
        </p:txBody>
      </p:sp>
      <p:sp>
        <p:nvSpPr>
          <p:cNvPr id="24" name="Rectángulo: esquinas redondeadas 23">
            <a:extLst>
              <a:ext uri="{FF2B5EF4-FFF2-40B4-BE49-F238E27FC236}">
                <a16:creationId xmlns:a16="http://schemas.microsoft.com/office/drawing/2014/main" id="{C6AFEF02-2656-47B9-37BE-633D96464EEE}"/>
              </a:ext>
            </a:extLst>
          </p:cNvPr>
          <p:cNvSpPr/>
          <p:nvPr/>
        </p:nvSpPr>
        <p:spPr>
          <a:xfrm>
            <a:off x="2511083" y="5628069"/>
            <a:ext cx="2529781" cy="916754"/>
          </a:xfrm>
          <a:prstGeom prst="roundRect">
            <a:avLst/>
          </a:prstGeom>
          <a:solidFill>
            <a:schemeClr val="accent1">
              <a:lumMod val="20000"/>
              <a:lumOff val="8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CuadroTexto 24">
            <a:extLst>
              <a:ext uri="{FF2B5EF4-FFF2-40B4-BE49-F238E27FC236}">
                <a16:creationId xmlns:a16="http://schemas.microsoft.com/office/drawing/2014/main" id="{29347276-2CCD-1B70-AF3D-A5DDB0899B0E}"/>
              </a:ext>
            </a:extLst>
          </p:cNvPr>
          <p:cNvSpPr txBox="1"/>
          <p:nvPr/>
        </p:nvSpPr>
        <p:spPr>
          <a:xfrm>
            <a:off x="2663651" y="5694881"/>
            <a:ext cx="2377214" cy="769441"/>
          </a:xfrm>
          <a:prstGeom prst="rect">
            <a:avLst/>
          </a:prstGeom>
          <a:noFill/>
          <a:ln w="28575">
            <a:noFill/>
          </a:ln>
        </p:spPr>
        <p:txBody>
          <a:bodyPr wrap="square" rtlCol="0">
            <a:spAutoFit/>
          </a:bodyPr>
          <a:lstStyle>
            <a:defPPr marR="0" lvl="0" algn="l" rtl="0">
              <a:lnSpc>
                <a:spcPct val="100000"/>
              </a:lnSpc>
              <a:spcBef>
                <a:spcPts val="0"/>
              </a:spcBef>
              <a:spcAft>
                <a:spcPts val="0"/>
              </a:spcAft>
            </a:defPPr>
            <a:lvl1pPr marL="171450" indent="-171450">
              <a:buFont typeface="Arial" panose="020B0604020202020204" pitchFamily="34" charset="0"/>
              <a:buChar char="•"/>
              <a:defRPr sz="1100">
                <a:effectLst/>
                <a:latin typeface="Calibri" panose="020F0502020204030204" pitchFamily="34" charset="0"/>
                <a:ea typeface="Calibri" panose="020F0502020204030204" pitchFamily="34" charset="0"/>
                <a:cs typeface="Calibri" panose="020F0502020204030204" pitchFamily="34" charset="0"/>
              </a:defRPr>
            </a:lvl1pPr>
          </a:lstStyle>
          <a:p>
            <a:r>
              <a:rPr lang="es-ES"/>
              <a:t>Número de rezagos</a:t>
            </a:r>
          </a:p>
          <a:p>
            <a:r>
              <a:rPr lang="es-ES"/>
              <a:t>Número de salidas</a:t>
            </a:r>
          </a:p>
          <a:p>
            <a:r>
              <a:rPr lang="es-ES"/>
              <a:t>Función de activación</a:t>
            </a:r>
          </a:p>
          <a:p>
            <a:r>
              <a:rPr lang="es-ES"/>
              <a:t>Número de neuronas por capa</a:t>
            </a:r>
          </a:p>
        </p:txBody>
      </p:sp>
      <p:sp>
        <p:nvSpPr>
          <p:cNvPr id="26" name="CuadroTexto 25">
            <a:extLst>
              <a:ext uri="{FF2B5EF4-FFF2-40B4-BE49-F238E27FC236}">
                <a16:creationId xmlns:a16="http://schemas.microsoft.com/office/drawing/2014/main" id="{0F3093DB-19F3-AAAF-F16B-F109C4A12432}"/>
              </a:ext>
            </a:extLst>
          </p:cNvPr>
          <p:cNvSpPr txBox="1"/>
          <p:nvPr/>
        </p:nvSpPr>
        <p:spPr>
          <a:xfrm>
            <a:off x="1556927" y="5770496"/>
            <a:ext cx="1103243" cy="578882"/>
          </a:xfrm>
          <a:prstGeom prst="roundRect">
            <a:avLst/>
          </a:prstGeom>
          <a:solidFill>
            <a:schemeClr val="accent4">
              <a:lumMod val="40000"/>
              <a:lumOff val="60000"/>
            </a:schemeClr>
          </a:solidFill>
          <a:ln w="19050">
            <a:solidFill>
              <a:schemeClr val="accent1"/>
            </a:solidFill>
          </a:ln>
        </p:spPr>
        <p:txBody>
          <a:bodyPr wrap="square" rtlCol="0">
            <a:spAutoFit/>
          </a:bodyPr>
          <a:lstStyle/>
          <a:p>
            <a:pPr algn="ctr"/>
            <a:r>
              <a:rPr lang="es-MX" sz="1400" b="1">
                <a:latin typeface="Calibri" panose="020F0502020204030204" pitchFamily="34" charset="0"/>
                <a:ea typeface="Calibri" panose="020F0502020204030204" pitchFamily="34" charset="0"/>
                <a:cs typeface="Calibri" panose="020F0502020204030204" pitchFamily="34" charset="0"/>
              </a:rPr>
              <a:t>Hiper-parámetros</a:t>
            </a:r>
            <a:endParaRPr lang="es-CO"/>
          </a:p>
        </p:txBody>
      </p:sp>
      <p:pic>
        <p:nvPicPr>
          <p:cNvPr id="194" name="Imagen 193">
            <a:extLst>
              <a:ext uri="{FF2B5EF4-FFF2-40B4-BE49-F238E27FC236}">
                <a16:creationId xmlns:a16="http://schemas.microsoft.com/office/drawing/2014/main" id="{A16A2E99-C896-CDEB-7C79-4FBE1D83E6B2}"/>
              </a:ext>
            </a:extLst>
          </p:cNvPr>
          <p:cNvPicPr>
            <a:picLocks noChangeAspect="1"/>
          </p:cNvPicPr>
          <p:nvPr/>
        </p:nvPicPr>
        <p:blipFill>
          <a:blip r:embed="rId4"/>
          <a:stretch>
            <a:fillRect/>
          </a:stretch>
        </p:blipFill>
        <p:spPr>
          <a:xfrm>
            <a:off x="373718" y="2468038"/>
            <a:ext cx="757333" cy="757333"/>
          </a:xfrm>
          <a:prstGeom prst="rect">
            <a:avLst/>
          </a:prstGeom>
        </p:spPr>
      </p:pic>
      <p:pic>
        <p:nvPicPr>
          <p:cNvPr id="196" name="Imagen 195">
            <a:extLst>
              <a:ext uri="{FF2B5EF4-FFF2-40B4-BE49-F238E27FC236}">
                <a16:creationId xmlns:a16="http://schemas.microsoft.com/office/drawing/2014/main" id="{FE46B185-D575-A507-08ED-08DC97958CC4}"/>
              </a:ext>
            </a:extLst>
          </p:cNvPr>
          <p:cNvPicPr>
            <a:picLocks noChangeAspect="1"/>
          </p:cNvPicPr>
          <p:nvPr/>
        </p:nvPicPr>
        <p:blipFill>
          <a:blip r:embed="rId5"/>
          <a:stretch>
            <a:fillRect/>
          </a:stretch>
        </p:blipFill>
        <p:spPr>
          <a:xfrm>
            <a:off x="6249150" y="5293827"/>
            <a:ext cx="668483" cy="668483"/>
          </a:xfrm>
          <a:prstGeom prst="rect">
            <a:avLst/>
          </a:prstGeom>
        </p:spPr>
      </p:pic>
      <p:pic>
        <p:nvPicPr>
          <p:cNvPr id="198" name="Imagen 197">
            <a:extLst>
              <a:ext uri="{FF2B5EF4-FFF2-40B4-BE49-F238E27FC236}">
                <a16:creationId xmlns:a16="http://schemas.microsoft.com/office/drawing/2014/main" id="{4D2AF8A0-61BF-D48B-EFD4-503853A348DF}"/>
              </a:ext>
            </a:extLst>
          </p:cNvPr>
          <p:cNvPicPr>
            <a:picLocks noChangeAspect="1"/>
          </p:cNvPicPr>
          <p:nvPr/>
        </p:nvPicPr>
        <p:blipFill>
          <a:blip r:embed="rId6"/>
          <a:stretch>
            <a:fillRect/>
          </a:stretch>
        </p:blipFill>
        <p:spPr>
          <a:xfrm>
            <a:off x="6262545" y="2568802"/>
            <a:ext cx="633027" cy="633027"/>
          </a:xfrm>
          <a:prstGeom prst="rect">
            <a:avLst/>
          </a:prstGeom>
        </p:spPr>
      </p:pic>
      <p:pic>
        <p:nvPicPr>
          <p:cNvPr id="1026" name="Picture 2">
            <a:extLst>
              <a:ext uri="{FF2B5EF4-FFF2-40B4-BE49-F238E27FC236}">
                <a16:creationId xmlns:a16="http://schemas.microsoft.com/office/drawing/2014/main" id="{2CAF54F0-4D2C-C8B2-DABC-2B7F833C07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238" y="5278716"/>
            <a:ext cx="658611" cy="65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584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1" name="Rectángulo: esquinas redondeadas 10">
            <a:extLst>
              <a:ext uri="{FF2B5EF4-FFF2-40B4-BE49-F238E27FC236}">
                <a16:creationId xmlns:a16="http://schemas.microsoft.com/office/drawing/2014/main" id="{8D01FF9A-9AEE-33C1-3DA0-E78104CC2238}"/>
              </a:ext>
            </a:extLst>
          </p:cNvPr>
          <p:cNvSpPr/>
          <p:nvPr/>
        </p:nvSpPr>
        <p:spPr>
          <a:xfrm>
            <a:off x="6763430" y="2973899"/>
            <a:ext cx="4694436" cy="3025490"/>
          </a:xfrm>
          <a:prstGeom prst="roundRect">
            <a:avLst/>
          </a:prstGeom>
          <a:solidFill>
            <a:srgbClr val="FFF2CC"/>
          </a:solidFill>
          <a:ln>
            <a:solidFill>
              <a:srgbClr val="FFC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27FD313A-B134-14AB-77B0-DA5A02AD3E2F}"/>
              </a:ext>
            </a:extLst>
          </p:cNvPr>
          <p:cNvSpPr/>
          <p:nvPr/>
        </p:nvSpPr>
        <p:spPr>
          <a:xfrm>
            <a:off x="1142119" y="3048851"/>
            <a:ext cx="4694436" cy="3025490"/>
          </a:xfrm>
          <a:prstGeom prst="roundRect">
            <a:avLst/>
          </a:prstGeom>
          <a:solidFill>
            <a:srgbClr val="FFF2CC"/>
          </a:solidFill>
          <a:ln>
            <a:solidFill>
              <a:srgbClr val="FFC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75" name="Google Shape;175;p7"/>
          <p:cNvGrpSpPr/>
          <p:nvPr/>
        </p:nvGrpSpPr>
        <p:grpSpPr>
          <a:xfrm>
            <a:off x="1972804" y="2048441"/>
            <a:ext cx="2399129" cy="576474"/>
            <a:chOff x="0" y="-57150"/>
            <a:chExt cx="914964" cy="227743"/>
          </a:xfrm>
        </p:grpSpPr>
        <p:sp>
          <p:nvSpPr>
            <p:cNvPr id="176" name="Google Shape;176;p7"/>
            <p:cNvSpPr/>
            <p:nvPr/>
          </p:nvSpPr>
          <p:spPr>
            <a:xfrm>
              <a:off x="0" y="0"/>
              <a:ext cx="914964" cy="170593"/>
            </a:xfrm>
            <a:custGeom>
              <a:avLst/>
              <a:gdLst/>
              <a:ahLst/>
              <a:cxnLst/>
              <a:rect l="l" t="t" r="r" b="b"/>
              <a:pathLst>
                <a:path w="914964" h="170593" extrusionOk="0">
                  <a:moveTo>
                    <a:pt x="0" y="0"/>
                  </a:moveTo>
                  <a:lnTo>
                    <a:pt x="914964" y="0"/>
                  </a:lnTo>
                  <a:lnTo>
                    <a:pt x="914964" y="170593"/>
                  </a:lnTo>
                  <a:lnTo>
                    <a:pt x="0" y="170593"/>
                  </a:lnTo>
                  <a:close/>
                </a:path>
              </a:pathLst>
            </a:custGeom>
            <a:solidFill>
              <a:srgbClr val="143F6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7"/>
            <p:cNvSpPr txBox="1"/>
            <p:nvPr/>
          </p:nvSpPr>
          <p:spPr>
            <a:xfrm>
              <a:off x="0" y="-57150"/>
              <a:ext cx="914964" cy="227743"/>
            </a:xfrm>
            <a:prstGeom prst="rect">
              <a:avLst/>
            </a:prstGeom>
            <a:solidFill>
              <a:srgbClr val="143F6A"/>
            </a:solidFill>
            <a:ln>
              <a:noFill/>
            </a:ln>
          </p:spPr>
          <p:txBody>
            <a:bodyPr spcFirstLastPara="1" wrap="square" lIns="33850" tIns="33850" rIns="33850" bIns="33850" anchor="ctr" anchorCtr="0">
              <a:noAutofit/>
            </a:bodyPr>
            <a:lstStyle/>
            <a:p>
              <a:pPr marL="0" marR="0" lvl="0" indent="0" algn="ctr">
                <a:lnSpc>
                  <a:spcPct val="138047"/>
                </a:lnSpc>
                <a:spcBef>
                  <a:spcPts val="0"/>
                </a:spcBef>
                <a:spcAft>
                  <a:spcPts val="0"/>
                </a:spcAft>
                <a:buNone/>
              </a:pPr>
              <a:r>
                <a:rPr lang="es-CO" sz="1950" b="1">
                  <a:solidFill>
                    <a:srgbClr val="FFFFFF"/>
                  </a:solidFill>
                  <a:latin typeface="DM Sans"/>
                  <a:sym typeface="DM Sans"/>
                </a:rPr>
                <a:t>MAPE</a:t>
              </a:r>
              <a:endParaRPr lang="es-ES"/>
            </a:p>
          </p:txBody>
        </p:sp>
      </p:grpSp>
      <p:sp>
        <p:nvSpPr>
          <p:cNvPr id="178" name="Google Shape;178;p7"/>
          <p:cNvSpPr txBox="1"/>
          <p:nvPr/>
        </p:nvSpPr>
        <p:spPr>
          <a:xfrm>
            <a:off x="1277926" y="3250671"/>
            <a:ext cx="4398192" cy="2759538"/>
          </a:xfrm>
          <a:prstGeom prst="rect">
            <a:avLst/>
          </a:prstGeom>
          <a:noFill/>
          <a:ln>
            <a:noFill/>
          </a:ln>
        </p:spPr>
        <p:txBody>
          <a:bodyPr spcFirstLastPara="1" wrap="square" lIns="0" tIns="0" rIns="0" bIns="0" anchor="ctr" anchorCtr="0">
            <a:spAutoFit/>
          </a:bodyPr>
          <a:lstStyle/>
          <a:p>
            <a:pPr algn="ctr"/>
            <a:r>
              <a:rPr lang="es-CO" sz="1600" dirty="0">
                <a:solidFill>
                  <a:srgbClr val="231F20"/>
                </a:solidFill>
                <a:latin typeface="DM Sans"/>
                <a:sym typeface="DM Sans"/>
              </a:rPr>
              <a:t>El MAPE se calcula como la media de los errores porcentuales absolutos, obtenidos dividiendo la diferencia absoluta entre los valores observados y los predichos por los valores observados, y luego multiplicando por 100. </a:t>
            </a:r>
            <a:endParaRPr lang="es-CO" sz="1600" dirty="0">
              <a:solidFill>
                <a:srgbClr val="231F20"/>
              </a:solidFill>
              <a:latin typeface="DM Sans"/>
            </a:endParaRPr>
          </a:p>
          <a:p>
            <a:pPr algn="ctr"/>
            <a:r>
              <a:rPr lang="es-CO" sz="1600" dirty="0">
                <a:solidFill>
                  <a:srgbClr val="231F20"/>
                </a:solidFill>
                <a:latin typeface="DM Sans"/>
                <a:sym typeface="DM Sans"/>
              </a:rPr>
              <a:t>Esta métrica es altamente interpretable, ya que expresa el error en términos de proporciones relativas, lo cual es particularmente útil en el caso de estudio</a:t>
            </a:r>
            <a:endParaRPr lang="es-CO" sz="1600"/>
          </a:p>
          <a:p>
            <a:pPr algn="ctr">
              <a:lnSpc>
                <a:spcPct val="138034"/>
              </a:lnSpc>
            </a:pPr>
            <a:endParaRPr lang="es-CO" dirty="0">
              <a:solidFill>
                <a:srgbClr val="231F20"/>
              </a:solidFill>
              <a:latin typeface="DM Sans"/>
            </a:endParaRPr>
          </a:p>
        </p:txBody>
      </p:sp>
      <p:sp>
        <p:nvSpPr>
          <p:cNvPr id="181" name="Google Shape;181;p7"/>
          <p:cNvSpPr txBox="1"/>
          <p:nvPr/>
        </p:nvSpPr>
        <p:spPr>
          <a:xfrm>
            <a:off x="8248809" y="2044559"/>
            <a:ext cx="2316002" cy="576474"/>
          </a:xfrm>
          <a:prstGeom prst="rect">
            <a:avLst/>
          </a:prstGeom>
          <a:solidFill>
            <a:srgbClr val="143F6A"/>
          </a:solidFill>
          <a:ln>
            <a:noFill/>
          </a:ln>
        </p:spPr>
        <p:txBody>
          <a:bodyPr spcFirstLastPara="1" wrap="square" lIns="33850" tIns="33850" rIns="33850" bIns="33850" anchor="ctr" anchorCtr="0">
            <a:noAutofit/>
          </a:bodyPr>
          <a:lstStyle/>
          <a:p>
            <a:pPr marL="0" marR="0" lvl="0" indent="0" algn="ctr">
              <a:lnSpc>
                <a:spcPct val="138047"/>
              </a:lnSpc>
              <a:spcBef>
                <a:spcPts val="0"/>
              </a:spcBef>
              <a:spcAft>
                <a:spcPts val="0"/>
              </a:spcAft>
              <a:buNone/>
            </a:pPr>
            <a:r>
              <a:rPr lang="es-CO" sz="1950" b="1">
                <a:solidFill>
                  <a:srgbClr val="FFFFFF"/>
                </a:solidFill>
                <a:latin typeface="DM Sans"/>
                <a:sym typeface="DM Sans"/>
              </a:rPr>
              <a:t>RMSE</a:t>
            </a:r>
            <a:endParaRPr lang="es-ES"/>
          </a:p>
        </p:txBody>
      </p:sp>
      <p:sp>
        <p:nvSpPr>
          <p:cNvPr id="182" name="Google Shape;182;p7"/>
          <p:cNvSpPr txBox="1"/>
          <p:nvPr/>
        </p:nvSpPr>
        <p:spPr>
          <a:xfrm>
            <a:off x="7003064" y="3375365"/>
            <a:ext cx="4340897" cy="2215991"/>
          </a:xfrm>
          <a:prstGeom prst="rect">
            <a:avLst/>
          </a:prstGeom>
          <a:noFill/>
          <a:ln>
            <a:noFill/>
          </a:ln>
        </p:spPr>
        <p:txBody>
          <a:bodyPr spcFirstLastPara="1" wrap="square" lIns="0" tIns="0" rIns="0" bIns="0" anchor="t" anchorCtr="0">
            <a:spAutoFit/>
          </a:bodyPr>
          <a:lstStyle/>
          <a:p>
            <a:pPr algn="ctr"/>
            <a:r>
              <a:rPr lang="es-CO" sz="1600" dirty="0">
                <a:solidFill>
                  <a:srgbClr val="231F20"/>
                </a:solidFill>
                <a:latin typeface="DM Sans"/>
                <a:sym typeface="DM Sans"/>
              </a:rPr>
              <a:t>El RMSE se calcula tomando la raíz cuadrada de la media de los cuadrados de las diferencias entre los valores predichos y los valores reales. </a:t>
            </a:r>
            <a:endParaRPr lang="es-ES" sz="1600" dirty="0">
              <a:solidFill>
                <a:srgbClr val="231F20"/>
              </a:solidFill>
              <a:latin typeface="DM Sans"/>
            </a:endParaRPr>
          </a:p>
          <a:p>
            <a:pPr algn="ctr"/>
            <a:r>
              <a:rPr lang="es-CO" sz="1600" dirty="0">
                <a:solidFill>
                  <a:srgbClr val="231F20"/>
                </a:solidFill>
                <a:latin typeface="DM Sans"/>
                <a:sym typeface="DM Sans"/>
              </a:rPr>
              <a:t>Esta métrica proporciona una medida de la magnitud del error en las mismas unidades que la variable de salida, permitiendo una interpretación directa de la precisión del modelo.</a:t>
            </a:r>
            <a:endParaRPr lang="es-ES" sz="1600">
              <a:solidFill>
                <a:srgbClr val="231F20"/>
              </a:solidFill>
              <a:latin typeface="DM Sans"/>
            </a:endParaRPr>
          </a:p>
        </p:txBody>
      </p:sp>
      <p:pic>
        <p:nvPicPr>
          <p:cNvPr id="187" name="Google Shape;187;p7"/>
          <p:cNvPicPr preferRelativeResize="0"/>
          <p:nvPr/>
        </p:nvPicPr>
        <p:blipFill rotWithShape="1">
          <a:blip r:embed="rId3">
            <a:alphaModFix/>
          </a:blip>
          <a:srcRect b="75579"/>
          <a:stretch/>
        </p:blipFill>
        <p:spPr>
          <a:xfrm>
            <a:off x="0" y="-144834"/>
            <a:ext cx="12201128" cy="1651670"/>
          </a:xfrm>
          <a:prstGeom prst="rect">
            <a:avLst/>
          </a:prstGeom>
          <a:noFill/>
          <a:ln>
            <a:noFill/>
          </a:ln>
        </p:spPr>
      </p:pic>
      <p:sp>
        <p:nvSpPr>
          <p:cNvPr id="188" name="Google Shape;188;p7"/>
          <p:cNvSpPr txBox="1"/>
          <p:nvPr/>
        </p:nvSpPr>
        <p:spPr>
          <a:xfrm>
            <a:off x="1480358" y="142392"/>
            <a:ext cx="4894766"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lt1"/>
                </a:solidFill>
                <a:latin typeface="Calibri"/>
                <a:ea typeface="Calibri"/>
                <a:cs typeface="Calibri"/>
                <a:sym typeface="Calibri"/>
              </a:rPr>
              <a:t>Entendimiento del negocio</a:t>
            </a:r>
            <a:endParaRPr>
              <a:solidFill>
                <a:schemeClr val="lt1"/>
              </a:solidFill>
            </a:endParaRPr>
          </a:p>
          <a:p>
            <a:r>
              <a:rPr lang="es-CO" sz="3200">
                <a:solidFill>
                  <a:schemeClr val="lt1"/>
                </a:solidFill>
                <a:latin typeface="Calibri"/>
                <a:cs typeface="Calibri"/>
                <a:sym typeface="Calibri"/>
              </a:rPr>
              <a:t>Métrica de evaluación</a:t>
            </a:r>
            <a:endParaRPr>
              <a:solidFill>
                <a:schemeClr val="lt1"/>
              </a:solidFill>
            </a:endParaRPr>
          </a:p>
        </p:txBody>
      </p:sp>
      <p:sp>
        <p:nvSpPr>
          <p:cNvPr id="7" name="Rectángulo: esquinas redondeadas 6">
            <a:extLst>
              <a:ext uri="{FF2B5EF4-FFF2-40B4-BE49-F238E27FC236}">
                <a16:creationId xmlns:a16="http://schemas.microsoft.com/office/drawing/2014/main" id="{D7744A8C-60CA-441F-2386-2050CB65B481}"/>
              </a:ext>
            </a:extLst>
          </p:cNvPr>
          <p:cNvSpPr/>
          <p:nvPr/>
        </p:nvSpPr>
        <p:spPr>
          <a:xfrm>
            <a:off x="7000297" y="1976388"/>
            <a:ext cx="826907" cy="757333"/>
          </a:xfrm>
          <a:prstGeom prst="roundRect">
            <a:avLst/>
          </a:prstGeom>
          <a:solidFill>
            <a:srgbClr val="FFC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521F2B9D-32FD-BEDC-B6C4-F06D7467E128}"/>
              </a:ext>
            </a:extLst>
          </p:cNvPr>
          <p:cNvSpPr/>
          <p:nvPr/>
        </p:nvSpPr>
        <p:spPr>
          <a:xfrm>
            <a:off x="976523" y="1896215"/>
            <a:ext cx="826907" cy="757333"/>
          </a:xfrm>
          <a:prstGeom prst="roundRect">
            <a:avLst/>
          </a:prstGeom>
          <a:solidFill>
            <a:srgbClr val="FFC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Gráfico 1" descr="Research con relleno sólido">
            <a:extLst>
              <a:ext uri="{FF2B5EF4-FFF2-40B4-BE49-F238E27FC236}">
                <a16:creationId xmlns:a16="http://schemas.microsoft.com/office/drawing/2014/main" id="{1871A074-6072-19C7-5898-4E09A39E3A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205" y="1892052"/>
            <a:ext cx="789482" cy="789482"/>
          </a:xfrm>
          <a:prstGeom prst="rect">
            <a:avLst/>
          </a:prstGeom>
        </p:spPr>
      </p:pic>
      <p:pic>
        <p:nvPicPr>
          <p:cNvPr id="3" name="Gráfico 2" descr="Statistics con relleno sólido">
            <a:extLst>
              <a:ext uri="{FF2B5EF4-FFF2-40B4-BE49-F238E27FC236}">
                <a16:creationId xmlns:a16="http://schemas.microsoft.com/office/drawing/2014/main" id="{3B0D1C78-3CE3-1F47-37C0-5C571D01EC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5398" y="1939991"/>
            <a:ext cx="789482" cy="789482"/>
          </a:xfrm>
          <a:prstGeom prst="rect">
            <a:avLst/>
          </a:prstGeom>
        </p:spPr>
      </p:pic>
    </p:spTree>
    <p:extLst>
      <p:ext uri="{BB962C8B-B14F-4D97-AF65-F5344CB8AC3E}">
        <p14:creationId xmlns:p14="http://schemas.microsoft.com/office/powerpoint/2010/main" val="1676039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31"/>
          <p:cNvPicPr preferRelativeResize="0">
            <a:picLocks noGrp="1"/>
          </p:cNvPicPr>
          <p:nvPr>
            <p:ph type="body" idx="1"/>
          </p:nvPr>
        </p:nvPicPr>
        <p:blipFill rotWithShape="1">
          <a:blip r:embed="rId3">
            <a:alphaModFix/>
          </a:blip>
          <a:srcRect b="76794"/>
          <a:stretch/>
        </p:blipFill>
        <p:spPr>
          <a:xfrm>
            <a:off x="0" y="-144835"/>
            <a:ext cx="12201000" cy="1592700"/>
          </a:xfrm>
          <a:prstGeom prst="rect">
            <a:avLst/>
          </a:prstGeom>
          <a:noFill/>
          <a:ln>
            <a:noFill/>
          </a:ln>
        </p:spPr>
      </p:pic>
      <p:sp>
        <p:nvSpPr>
          <p:cNvPr id="442" name="Google Shape;442;p31"/>
          <p:cNvSpPr txBox="1"/>
          <p:nvPr/>
        </p:nvSpPr>
        <p:spPr>
          <a:xfrm>
            <a:off x="1603332" y="275573"/>
            <a:ext cx="289351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a:solidFill>
                  <a:schemeClr val="lt1"/>
                </a:solidFill>
                <a:latin typeface="Calibri"/>
                <a:ea typeface="Calibri"/>
                <a:cs typeface="Calibri"/>
                <a:sym typeface="Calibri"/>
              </a:rPr>
              <a:t>Bibliografía</a:t>
            </a:r>
            <a:endParaRPr/>
          </a:p>
        </p:txBody>
      </p:sp>
      <p:sp>
        <p:nvSpPr>
          <p:cNvPr id="2" name="CuadroTexto 1">
            <a:extLst>
              <a:ext uri="{FF2B5EF4-FFF2-40B4-BE49-F238E27FC236}">
                <a16:creationId xmlns:a16="http://schemas.microsoft.com/office/drawing/2014/main" id="{E303767B-6263-2478-60AD-0A7064648D2C}"/>
              </a:ext>
            </a:extLst>
          </p:cNvPr>
          <p:cNvSpPr txBox="1"/>
          <p:nvPr/>
        </p:nvSpPr>
        <p:spPr>
          <a:xfrm>
            <a:off x="378822" y="1593669"/>
            <a:ext cx="11390812" cy="5078313"/>
          </a:xfrm>
          <a:prstGeom prst="rect">
            <a:avLst/>
          </a:prstGeom>
          <a:noFill/>
        </p:spPr>
        <p:txBody>
          <a:bodyPr wrap="square" rtlCol="0">
            <a:spAutoFit/>
          </a:bodyPr>
          <a:lstStyle/>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​​Chaparro, C. M., Martínez, L. F., &amp; Trujillo, E. R. (2012). Predicción de la demanda de energía eléctrica basado en análisis Wavelet y un modelo neuronal </a:t>
            </a:r>
            <a:r>
              <a:rPr lang="es-MX" sz="1200" err="1">
                <a:latin typeface="Calibri" panose="020F0502020204030204" pitchFamily="34" charset="0"/>
                <a:ea typeface="Calibri" panose="020F0502020204030204" pitchFamily="34" charset="0"/>
                <a:cs typeface="Calibri" panose="020F0502020204030204" pitchFamily="34" charset="0"/>
              </a:rPr>
              <a:t>auto-regresivo</a:t>
            </a:r>
            <a:r>
              <a:rPr lang="es-MX" sz="1200">
                <a:latin typeface="Calibri" panose="020F0502020204030204" pitchFamily="34" charset="0"/>
                <a:ea typeface="Calibri" panose="020F0502020204030204" pitchFamily="34" charset="0"/>
                <a:cs typeface="Calibri" panose="020F0502020204030204" pitchFamily="34" charset="0"/>
              </a:rPr>
              <a:t> no lineal NAR. </a:t>
            </a:r>
            <a:r>
              <a:rPr lang="es-MX" sz="1200" err="1">
                <a:latin typeface="Calibri" panose="020F0502020204030204" pitchFamily="34" charset="0"/>
                <a:ea typeface="Calibri" panose="020F0502020204030204" pitchFamily="34" charset="0"/>
                <a:cs typeface="Calibri" panose="020F0502020204030204" pitchFamily="34" charset="0"/>
              </a:rPr>
              <a:t>Tecnura</a:t>
            </a:r>
            <a:r>
              <a:rPr lang="es-MX" sz="1200">
                <a:latin typeface="Calibri" panose="020F0502020204030204" pitchFamily="34" charset="0"/>
                <a:ea typeface="Calibri" panose="020F0502020204030204" pitchFamily="34" charset="0"/>
                <a:cs typeface="Calibri" panose="020F0502020204030204" pitchFamily="34" charset="0"/>
              </a:rPr>
              <a:t>, Vol. 16, </a:t>
            </a:r>
            <a:r>
              <a:rPr lang="es-MX" sz="1200" err="1">
                <a:latin typeface="Calibri" panose="020F0502020204030204" pitchFamily="34" charset="0"/>
                <a:ea typeface="Calibri" panose="020F0502020204030204" pitchFamily="34" charset="0"/>
                <a:cs typeface="Calibri" panose="020F0502020204030204" pitchFamily="34" charset="0"/>
              </a:rPr>
              <a:t>pp</a:t>
            </a:r>
            <a:r>
              <a:rPr lang="es-MX" sz="1200">
                <a:latin typeface="Calibri" panose="020F0502020204030204" pitchFamily="34" charset="0"/>
                <a:ea typeface="Calibri" panose="020F0502020204030204" pitchFamily="34" charset="0"/>
                <a:cs typeface="Calibri" panose="020F0502020204030204" pitchFamily="34" charset="0"/>
              </a:rPr>
              <a:t> 86 - 99. Obtenido de https://livejaverianaedu-my.sharepoint.com/personal/pa_castro_javeriana_edu_co/_layouts/15/onedrive.aspx?id=%2Fpersonal%2Fpa%5Fcastro%5Fjaveriana%5Fedu%5Fco%2FDocuments%2FTrabajo%20de%20grado%2FArticulo%20Prediccion%20energia%2Epdf&amp;parent=%2Fpersonal%2Fpa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a:t>
            </a:r>
            <a:r>
              <a:rPr lang="es-MX" sz="1200" err="1">
                <a:latin typeface="Calibri" panose="020F0502020204030204" pitchFamily="34" charset="0"/>
                <a:ea typeface="Calibri" panose="020F0502020204030204" pitchFamily="34" charset="0"/>
                <a:cs typeface="Calibri" panose="020F0502020204030204" pitchFamily="34" charset="0"/>
              </a:rPr>
              <a:t>Cerqueira</a:t>
            </a:r>
            <a:r>
              <a:rPr lang="es-MX" sz="1200">
                <a:latin typeface="Calibri" panose="020F0502020204030204" pitchFamily="34" charset="0"/>
                <a:ea typeface="Calibri" panose="020F0502020204030204" pitchFamily="34" charset="0"/>
                <a:cs typeface="Calibri" panose="020F0502020204030204" pitchFamily="34" charset="0"/>
              </a:rPr>
              <a:t>, V., Torgo, L., &amp; </a:t>
            </a:r>
            <a:r>
              <a:rPr lang="es-MX" sz="1200" err="1">
                <a:latin typeface="Calibri" panose="020F0502020204030204" pitchFamily="34" charset="0"/>
                <a:ea typeface="Calibri" panose="020F0502020204030204" pitchFamily="34" charset="0"/>
                <a:cs typeface="Calibri" panose="020F0502020204030204" pitchFamily="34" charset="0"/>
              </a:rPr>
              <a:t>Mozetič</a:t>
            </a:r>
            <a:r>
              <a:rPr lang="es-MX" sz="1200">
                <a:latin typeface="Calibri" panose="020F0502020204030204" pitchFamily="34" charset="0"/>
                <a:ea typeface="Calibri" panose="020F0502020204030204" pitchFamily="34" charset="0"/>
                <a:cs typeface="Calibri" panose="020F0502020204030204" pitchFamily="34" charset="0"/>
              </a:rPr>
              <a:t>, I. (2020). </a:t>
            </a:r>
            <a:r>
              <a:rPr lang="es-MX" sz="1200" err="1">
                <a:latin typeface="Calibri" panose="020F0502020204030204" pitchFamily="34" charset="0"/>
                <a:ea typeface="Calibri" panose="020F0502020204030204" pitchFamily="34" charset="0"/>
                <a:cs typeface="Calibri" panose="020F0502020204030204" pitchFamily="34" charset="0"/>
              </a:rPr>
              <a:t>Evaluating</a:t>
            </a:r>
            <a:r>
              <a:rPr lang="es-MX" sz="1200">
                <a:latin typeface="Calibri" panose="020F0502020204030204" pitchFamily="34" charset="0"/>
                <a:ea typeface="Calibri" panose="020F0502020204030204" pitchFamily="34" charset="0"/>
                <a:cs typeface="Calibri" panose="020F0502020204030204" pitchFamily="34" charset="0"/>
              </a:rPr>
              <a:t> time series </a:t>
            </a:r>
            <a:r>
              <a:rPr lang="es-MX" sz="1200" err="1">
                <a:latin typeface="Calibri" panose="020F0502020204030204" pitchFamily="34" charset="0"/>
                <a:ea typeface="Calibri" panose="020F0502020204030204" pitchFamily="34" charset="0"/>
                <a:cs typeface="Calibri" panose="020F0502020204030204" pitchFamily="34" charset="0"/>
              </a:rPr>
              <a:t>forecasting</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models</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an</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empirical</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study</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on</a:t>
            </a:r>
            <a:r>
              <a:rPr lang="es-MX" sz="1200">
                <a:latin typeface="Calibri" panose="020F0502020204030204" pitchFamily="34" charset="0"/>
                <a:ea typeface="Calibri" panose="020F0502020204030204" pitchFamily="34" charset="0"/>
                <a:cs typeface="Calibri" panose="020F0502020204030204" pitchFamily="34" charset="0"/>
              </a:rPr>
              <a:t> performance </a:t>
            </a:r>
            <a:r>
              <a:rPr lang="es-MX" sz="1200" err="1">
                <a:latin typeface="Calibri" panose="020F0502020204030204" pitchFamily="34" charset="0"/>
                <a:ea typeface="Calibri" panose="020F0502020204030204" pitchFamily="34" charset="0"/>
                <a:cs typeface="Calibri" panose="020F0502020204030204" pitchFamily="34" charset="0"/>
              </a:rPr>
              <a:t>estimation</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methods</a:t>
            </a:r>
            <a:r>
              <a:rPr lang="es-MX" sz="1200">
                <a:latin typeface="Calibri" panose="020F0502020204030204" pitchFamily="34" charset="0"/>
                <a:ea typeface="Calibri" panose="020F0502020204030204" pitchFamily="34" charset="0"/>
                <a:cs typeface="Calibri" panose="020F0502020204030204" pitchFamily="34" charset="0"/>
              </a:rPr>
              <a:t>. (S. </a:t>
            </a:r>
            <a:r>
              <a:rPr lang="es-MX" sz="1200" err="1">
                <a:latin typeface="Calibri" panose="020F0502020204030204" pitchFamily="34" charset="0"/>
                <a:ea typeface="Calibri" panose="020F0502020204030204" pitchFamily="34" charset="0"/>
                <a:cs typeface="Calibri" panose="020F0502020204030204" pitchFamily="34" charset="0"/>
              </a:rPr>
              <a:t>Nature</a:t>
            </a:r>
            <a:r>
              <a:rPr lang="es-MX" sz="1200">
                <a:latin typeface="Calibri" panose="020F0502020204030204" pitchFamily="34" charset="0"/>
                <a:ea typeface="Calibri" panose="020F0502020204030204" pitchFamily="34" charset="0"/>
                <a:cs typeface="Calibri" panose="020F0502020204030204" pitchFamily="34" charset="0"/>
              </a:rPr>
              <a:t>, Ed.) Obtenido de https://doi.org/10.1007/s10994-020-05910-7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​Andrés, D. (22 de junio de 2023). Error </a:t>
            </a:r>
            <a:r>
              <a:rPr lang="es-MX" sz="1200" err="1">
                <a:latin typeface="Calibri" panose="020F0502020204030204" pitchFamily="34" charset="0"/>
                <a:ea typeface="Calibri" panose="020F0502020204030204" pitchFamily="34" charset="0"/>
                <a:cs typeface="Calibri" panose="020F0502020204030204" pitchFamily="34" charset="0"/>
              </a:rPr>
              <a:t>Metrics</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for</a:t>
            </a:r>
            <a:r>
              <a:rPr lang="es-MX" sz="1200">
                <a:latin typeface="Calibri" panose="020F0502020204030204" pitchFamily="34" charset="0"/>
                <a:ea typeface="Calibri" panose="020F0502020204030204" pitchFamily="34" charset="0"/>
                <a:cs typeface="Calibri" panose="020F0502020204030204" pitchFamily="34" charset="0"/>
              </a:rPr>
              <a:t> Time Series </a:t>
            </a:r>
            <a:r>
              <a:rPr lang="es-MX" sz="1200" err="1">
                <a:latin typeface="Calibri" panose="020F0502020204030204" pitchFamily="34" charset="0"/>
                <a:ea typeface="Calibri" panose="020F0502020204030204" pitchFamily="34" charset="0"/>
                <a:cs typeface="Calibri" panose="020F0502020204030204" pitchFamily="34" charset="0"/>
              </a:rPr>
              <a:t>Forecasting</a:t>
            </a:r>
            <a:r>
              <a:rPr lang="es-MX" sz="1200">
                <a:latin typeface="Calibri" panose="020F0502020204030204" pitchFamily="34" charset="0"/>
                <a:ea typeface="Calibri" panose="020F0502020204030204" pitchFamily="34" charset="0"/>
                <a:cs typeface="Calibri" panose="020F0502020204030204" pitchFamily="34" charset="0"/>
              </a:rPr>
              <a:t>. Obtenido de https://mlpills.dev/time-series/error-metrics-for-time-series-forecasting/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a:t>
            </a:r>
            <a:r>
              <a:rPr lang="es-MX" sz="1200" err="1">
                <a:latin typeface="Calibri" panose="020F0502020204030204" pitchFamily="34" charset="0"/>
                <a:ea typeface="Calibri" panose="020F0502020204030204" pitchFamily="34" charset="0"/>
                <a:cs typeface="Calibri" panose="020F0502020204030204" pitchFamily="34" charset="0"/>
              </a:rPr>
              <a:t>Hyndman</a:t>
            </a:r>
            <a:r>
              <a:rPr lang="es-MX" sz="1200">
                <a:latin typeface="Calibri" panose="020F0502020204030204" pitchFamily="34" charset="0"/>
                <a:ea typeface="Calibri" panose="020F0502020204030204" pitchFamily="34" charset="0"/>
                <a:cs typeface="Calibri" panose="020F0502020204030204" pitchFamily="34" charset="0"/>
              </a:rPr>
              <a:t>, R., &amp; </a:t>
            </a:r>
            <a:r>
              <a:rPr lang="es-MX" sz="1200" err="1">
                <a:latin typeface="Calibri" panose="020F0502020204030204" pitchFamily="34" charset="0"/>
                <a:ea typeface="Calibri" panose="020F0502020204030204" pitchFamily="34" charset="0"/>
                <a:cs typeface="Calibri" panose="020F0502020204030204" pitchFamily="34" charset="0"/>
              </a:rPr>
              <a:t>Athanasopoulos</a:t>
            </a:r>
            <a:r>
              <a:rPr lang="es-MX" sz="1200">
                <a:latin typeface="Calibri" panose="020F0502020204030204" pitchFamily="34" charset="0"/>
                <a:ea typeface="Calibri" panose="020F0502020204030204" pitchFamily="34" charset="0"/>
                <a:cs typeface="Calibri" panose="020F0502020204030204" pitchFamily="34" charset="0"/>
              </a:rPr>
              <a:t>, G. (2021). </a:t>
            </a:r>
            <a:r>
              <a:rPr lang="es-MX" sz="1200" err="1">
                <a:latin typeface="Calibri" panose="020F0502020204030204" pitchFamily="34" charset="0"/>
                <a:ea typeface="Calibri" panose="020F0502020204030204" pitchFamily="34" charset="0"/>
                <a:cs typeface="Calibri" panose="020F0502020204030204" pitchFamily="34" charset="0"/>
              </a:rPr>
              <a:t>Forecasting</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Principles</a:t>
            </a:r>
            <a:r>
              <a:rPr lang="es-MX" sz="1200">
                <a:latin typeface="Calibri" panose="020F0502020204030204" pitchFamily="34" charset="0"/>
                <a:ea typeface="Calibri" panose="020F0502020204030204" pitchFamily="34" charset="0"/>
                <a:cs typeface="Calibri" panose="020F0502020204030204" pitchFamily="34" charset="0"/>
              </a:rPr>
              <a:t> and </a:t>
            </a:r>
            <a:r>
              <a:rPr lang="es-MX" sz="1200" err="1">
                <a:latin typeface="Calibri" panose="020F0502020204030204" pitchFamily="34" charset="0"/>
                <a:ea typeface="Calibri" panose="020F0502020204030204" pitchFamily="34" charset="0"/>
                <a:cs typeface="Calibri" panose="020F0502020204030204" pitchFamily="34" charset="0"/>
              </a:rPr>
              <a:t>Practice</a:t>
            </a:r>
            <a:r>
              <a:rPr lang="es-MX" sz="1200">
                <a:latin typeface="Calibri" panose="020F0502020204030204" pitchFamily="34" charset="0"/>
                <a:ea typeface="Calibri" panose="020F0502020204030204" pitchFamily="34" charset="0"/>
                <a:cs typeface="Calibri" panose="020F0502020204030204" pitchFamily="34" charset="0"/>
              </a:rPr>
              <a:t>. Melbourne, Australia. Obtenido de OTexts.com/fpp3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​Cárdenas, J. E. (2021). Empleo de modelos predictivos en el precio de bolsa de la energía en Colombia. Bogotá D.C., Colombia. Obtenido de </a:t>
            </a:r>
            <a:r>
              <a:rPr lang="es-MX" sz="1200" err="1">
                <a:latin typeface="Calibri" panose="020F0502020204030204" pitchFamily="34" charset="0"/>
                <a:ea typeface="Calibri" panose="020F0502020204030204" pitchFamily="34" charset="0"/>
                <a:cs typeface="Calibri" panose="020F0502020204030204" pitchFamily="34" charset="0"/>
              </a:rPr>
              <a:t>chrome-extension</a:t>
            </a:r>
            <a:r>
              <a:rPr lang="es-MX" sz="1200">
                <a:latin typeface="Calibri" panose="020F0502020204030204" pitchFamily="34" charset="0"/>
                <a:ea typeface="Calibri" panose="020F0502020204030204" pitchFamily="34" charset="0"/>
                <a:cs typeface="Calibri" panose="020F0502020204030204" pitchFamily="34" charset="0"/>
              </a:rPr>
              <a:t>://</a:t>
            </a:r>
            <a:r>
              <a:rPr lang="es-MX" sz="1200" err="1">
                <a:latin typeface="Calibri" panose="020F0502020204030204" pitchFamily="34" charset="0"/>
                <a:ea typeface="Calibri" panose="020F0502020204030204" pitchFamily="34" charset="0"/>
                <a:cs typeface="Calibri" panose="020F0502020204030204" pitchFamily="34" charset="0"/>
              </a:rPr>
              <a:t>efaidnbmnnnibpcajpcglclefindmkaj</a:t>
            </a:r>
            <a:r>
              <a:rPr lang="es-MX" sz="1200">
                <a:latin typeface="Calibri" panose="020F0502020204030204" pitchFamily="34" charset="0"/>
                <a:ea typeface="Calibri" panose="020F0502020204030204" pitchFamily="34" charset="0"/>
                <a:cs typeface="Calibri" panose="020F0502020204030204" pitchFamily="34" charset="0"/>
              </a:rPr>
              <a:t>/https://repositorio.uniandes.edu.co/server/api/core/bitstreams/cba24c35-9e02-4c2f-af11-662b9cd44ca5/content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​Hernández N., O. V. (1 de Diciembre de 2005). Modelos ARIMA y estructural de la serie de precios promedio de los contratos en el Mercado Mayorista de Energía Eléctrica en Colombia. Obtenido de Redalyc: https://www.redalyc.org/comocitar.oa?id=147019373001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​Lombana, A. M. (31 de octubre de 2017). Pronóstico del precio de la energía en Colombia utilizando modelos ARIMA con IGARCH. Obtenido de Revistas </a:t>
            </a:r>
            <a:r>
              <a:rPr lang="es-MX" sz="1200" err="1">
                <a:latin typeface="Calibri" panose="020F0502020204030204" pitchFamily="34" charset="0"/>
                <a:ea typeface="Calibri" panose="020F0502020204030204" pitchFamily="34" charset="0"/>
                <a:cs typeface="Calibri" panose="020F0502020204030204" pitchFamily="34" charset="0"/>
              </a:rPr>
              <a:t>Urosario</a:t>
            </a:r>
            <a:r>
              <a:rPr lang="es-MX" sz="1200">
                <a:latin typeface="Calibri" panose="020F0502020204030204" pitchFamily="34" charset="0"/>
                <a:ea typeface="Calibri" panose="020F0502020204030204" pitchFamily="34" charset="0"/>
                <a:cs typeface="Calibri" panose="020F0502020204030204" pitchFamily="34" charset="0"/>
              </a:rPr>
              <a:t>: https://revistas.urosario.edu.co/xml/5095/509554391005/html/index.html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​Alberto Muñoz, J. U. (31 de octubre de 2017). Pronóstico del precio de la energía en Colombia utilizando modelos ARIMA con IGARCH. Obtenido de Revistas </a:t>
            </a:r>
            <a:r>
              <a:rPr lang="es-MX" sz="1200" err="1">
                <a:latin typeface="Calibri" panose="020F0502020204030204" pitchFamily="34" charset="0"/>
                <a:ea typeface="Calibri" panose="020F0502020204030204" pitchFamily="34" charset="0"/>
                <a:cs typeface="Calibri" panose="020F0502020204030204" pitchFamily="34" charset="0"/>
              </a:rPr>
              <a:t>Urosario</a:t>
            </a:r>
            <a:r>
              <a:rPr lang="es-MX" sz="1200">
                <a:latin typeface="Calibri" panose="020F0502020204030204" pitchFamily="34" charset="0"/>
                <a:ea typeface="Calibri" panose="020F0502020204030204" pitchFamily="34" charset="0"/>
                <a:cs typeface="Calibri" panose="020F0502020204030204" pitchFamily="34" charset="0"/>
              </a:rPr>
              <a:t>: https://revistas.urosario.edu.co/xml/5095/509554391005/html/index.html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a:t>
            </a:r>
            <a:r>
              <a:rPr lang="es-MX" sz="1200" err="1">
                <a:latin typeface="Calibri" panose="020F0502020204030204" pitchFamily="34" charset="0"/>
                <a:ea typeface="Calibri" panose="020F0502020204030204" pitchFamily="34" charset="0"/>
                <a:cs typeface="Calibri" panose="020F0502020204030204" pitchFamily="34" charset="0"/>
              </a:rPr>
              <a:t>Chuanbin</a:t>
            </a:r>
            <a:r>
              <a:rPr lang="es-MX" sz="1200">
                <a:latin typeface="Calibri" panose="020F0502020204030204" pitchFamily="34" charset="0"/>
                <a:ea typeface="Calibri" panose="020F0502020204030204" pitchFamily="34" charset="0"/>
                <a:cs typeface="Calibri" panose="020F0502020204030204" pitchFamily="34" charset="0"/>
              </a:rPr>
              <a:t> Li, X. Z. (1 de May de 2018). Wiley </a:t>
            </a:r>
            <a:r>
              <a:rPr lang="es-MX" sz="1200" err="1">
                <a:latin typeface="Calibri" panose="020F0502020204030204" pitchFamily="34" charset="0"/>
                <a:ea typeface="Calibri" panose="020F0502020204030204" pitchFamily="34" charset="0"/>
                <a:cs typeface="Calibri" panose="020F0502020204030204" pitchFamily="34" charset="0"/>
              </a:rPr>
              <a:t>Oline</a:t>
            </a:r>
            <a:r>
              <a:rPr lang="es-MX" sz="1200">
                <a:latin typeface="Calibri" panose="020F0502020204030204" pitchFamily="34" charset="0"/>
                <a:ea typeface="Calibri" panose="020F0502020204030204" pitchFamily="34" charset="0"/>
                <a:cs typeface="Calibri" panose="020F0502020204030204" pitchFamily="34" charset="0"/>
              </a:rPr>
              <a:t> Library. Obtenido de </a:t>
            </a:r>
            <a:r>
              <a:rPr lang="es-MX" sz="1200" err="1">
                <a:latin typeface="Calibri" panose="020F0502020204030204" pitchFamily="34" charset="0"/>
                <a:ea typeface="Calibri" panose="020F0502020204030204" pitchFamily="34" charset="0"/>
                <a:cs typeface="Calibri" panose="020F0502020204030204" pitchFamily="34" charset="0"/>
              </a:rPr>
              <a:t>Predicting</a:t>
            </a:r>
            <a:r>
              <a:rPr lang="es-MX" sz="1200">
                <a:latin typeface="Calibri" panose="020F0502020204030204" pitchFamily="34" charset="0"/>
                <a:ea typeface="Calibri" panose="020F0502020204030204" pitchFamily="34" charset="0"/>
                <a:cs typeface="Calibri" panose="020F0502020204030204" pitchFamily="34" charset="0"/>
              </a:rPr>
              <a:t> Short-</a:t>
            </a:r>
            <a:r>
              <a:rPr lang="es-MX" sz="1200" err="1">
                <a:latin typeface="Calibri" panose="020F0502020204030204" pitchFamily="34" charset="0"/>
                <a:ea typeface="Calibri" panose="020F0502020204030204" pitchFamily="34" charset="0"/>
                <a:cs typeface="Calibri" panose="020F0502020204030204" pitchFamily="34" charset="0"/>
              </a:rPr>
              <a:t>Term</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Electricity</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Demand</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by</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Combining</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the</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Advantages</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of</a:t>
            </a:r>
            <a:r>
              <a:rPr lang="es-MX" sz="1200">
                <a:latin typeface="Calibri" panose="020F0502020204030204" pitchFamily="34" charset="0"/>
                <a:ea typeface="Calibri" panose="020F0502020204030204" pitchFamily="34" charset="0"/>
                <a:cs typeface="Calibri" panose="020F0502020204030204" pitchFamily="34" charset="0"/>
              </a:rPr>
              <a:t> ARMA and </a:t>
            </a:r>
            <a:r>
              <a:rPr lang="es-MX" sz="1200" err="1">
                <a:latin typeface="Calibri" panose="020F0502020204030204" pitchFamily="34" charset="0"/>
                <a:ea typeface="Calibri" panose="020F0502020204030204" pitchFamily="34" charset="0"/>
                <a:cs typeface="Calibri" panose="020F0502020204030204" pitchFamily="34" charset="0"/>
              </a:rPr>
              <a:t>XGBoost</a:t>
            </a:r>
            <a:r>
              <a:rPr lang="es-MX" sz="1200">
                <a:latin typeface="Calibri" panose="020F0502020204030204" pitchFamily="34" charset="0"/>
                <a:ea typeface="Calibri" panose="020F0502020204030204" pitchFamily="34" charset="0"/>
                <a:cs typeface="Calibri" panose="020F0502020204030204" pitchFamily="34" charset="0"/>
              </a:rPr>
              <a:t> in </a:t>
            </a:r>
            <a:r>
              <a:rPr lang="es-MX" sz="1200" err="1">
                <a:latin typeface="Calibri" panose="020F0502020204030204" pitchFamily="34" charset="0"/>
                <a:ea typeface="Calibri" panose="020F0502020204030204" pitchFamily="34" charset="0"/>
                <a:cs typeface="Calibri" panose="020F0502020204030204" pitchFamily="34" charset="0"/>
              </a:rPr>
              <a:t>Fog</a:t>
            </a:r>
            <a:r>
              <a:rPr lang="es-MX" sz="1200">
                <a:latin typeface="Calibri" panose="020F0502020204030204" pitchFamily="34" charset="0"/>
                <a:ea typeface="Calibri" panose="020F0502020204030204" pitchFamily="34" charset="0"/>
                <a:cs typeface="Calibri" panose="020F0502020204030204" pitchFamily="34" charset="0"/>
              </a:rPr>
              <a:t> Computing </a:t>
            </a:r>
            <a:r>
              <a:rPr lang="es-MX" sz="1200" err="1">
                <a:latin typeface="Calibri" panose="020F0502020204030204" pitchFamily="34" charset="0"/>
                <a:ea typeface="Calibri" panose="020F0502020204030204" pitchFamily="34" charset="0"/>
                <a:cs typeface="Calibri" panose="020F0502020204030204" pitchFamily="34" charset="0"/>
              </a:rPr>
              <a:t>Environment</a:t>
            </a:r>
            <a:r>
              <a:rPr lang="es-MX" sz="1200">
                <a:latin typeface="Calibri" panose="020F0502020204030204" pitchFamily="34" charset="0"/>
                <a:ea typeface="Calibri" panose="020F0502020204030204" pitchFamily="34" charset="0"/>
                <a:cs typeface="Calibri" panose="020F0502020204030204" pitchFamily="34" charset="0"/>
              </a:rPr>
              <a:t>: https://onlinelibrary.wiley.com/doi/full/10.1155/2018/5018053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2"/>
          <p:cNvPicPr preferRelativeResize="0">
            <a:picLocks noGrp="1"/>
          </p:cNvPicPr>
          <p:nvPr>
            <p:ph type="body" idx="1"/>
          </p:nvPr>
        </p:nvPicPr>
        <p:blipFill rotWithShape="1">
          <a:blip r:embed="rId3">
            <a:alphaModFix/>
          </a:blip>
          <a:srcRect b="76794"/>
          <a:stretch/>
        </p:blipFill>
        <p:spPr>
          <a:xfrm>
            <a:off x="0" y="-144835"/>
            <a:ext cx="12201128" cy="1592635"/>
          </a:xfrm>
          <a:prstGeom prst="rect">
            <a:avLst/>
          </a:prstGeom>
          <a:noFill/>
          <a:ln>
            <a:noFill/>
          </a:ln>
        </p:spPr>
      </p:pic>
      <p:sp>
        <p:nvSpPr>
          <p:cNvPr id="449" name="Google Shape;449;p32"/>
          <p:cNvSpPr txBox="1"/>
          <p:nvPr/>
        </p:nvSpPr>
        <p:spPr>
          <a:xfrm>
            <a:off x="1603332" y="275573"/>
            <a:ext cx="289351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a:solidFill>
                  <a:schemeClr val="lt1"/>
                </a:solidFill>
                <a:latin typeface="Calibri"/>
                <a:ea typeface="Calibri"/>
                <a:cs typeface="Calibri"/>
                <a:sym typeface="Calibri"/>
              </a:rPr>
              <a:t>Bibliografía</a:t>
            </a:r>
            <a:endParaRPr/>
          </a:p>
        </p:txBody>
      </p:sp>
      <p:sp>
        <p:nvSpPr>
          <p:cNvPr id="2" name="CuadroTexto 1">
            <a:extLst>
              <a:ext uri="{FF2B5EF4-FFF2-40B4-BE49-F238E27FC236}">
                <a16:creationId xmlns:a16="http://schemas.microsoft.com/office/drawing/2014/main" id="{3BB70EFC-04ED-1941-8939-FE553F740CE7}"/>
              </a:ext>
            </a:extLst>
          </p:cNvPr>
          <p:cNvSpPr txBox="1"/>
          <p:nvPr/>
        </p:nvSpPr>
        <p:spPr>
          <a:xfrm>
            <a:off x="378822" y="1593669"/>
            <a:ext cx="11390812" cy="5078313"/>
          </a:xfrm>
          <a:prstGeom prst="rect">
            <a:avLst/>
          </a:prstGeom>
          <a:noFill/>
        </p:spPr>
        <p:txBody>
          <a:bodyPr wrap="square" rtlCol="0">
            <a:spAutoFit/>
          </a:bodyPr>
          <a:lstStyle/>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a:t>
            </a:r>
            <a:r>
              <a:rPr lang="es-MX" sz="1200" err="1">
                <a:latin typeface="Calibri" panose="020F0502020204030204" pitchFamily="34" charset="0"/>
                <a:ea typeface="Calibri" panose="020F0502020204030204" pitchFamily="34" charset="0"/>
                <a:cs typeface="Calibri" panose="020F0502020204030204" pitchFamily="34" charset="0"/>
              </a:rPr>
              <a:t>Minenergía</a:t>
            </a:r>
            <a:r>
              <a:rPr lang="es-MX" sz="1200">
                <a:latin typeface="Calibri" panose="020F0502020204030204" pitchFamily="34" charset="0"/>
                <a:ea typeface="Calibri" panose="020F0502020204030204" pitchFamily="34" charset="0"/>
                <a:cs typeface="Calibri" panose="020F0502020204030204" pitchFamily="34" charset="0"/>
              </a:rPr>
              <a:t>. (2 de Agosto de 2023). minenergia.gov. Obtenido de https://www.minenergia.gov.co/es/sala-de-prensa/noticias-index/minenerg%C3%ADa-presenta-int%C3%A9grame-la-herramienta-que-facilita-el-acceso-a-datos-del-sector-minero-energ%C3%A9tico-en-colombia/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​Adriana P. Agudelo, J. M.-L. (2015). Predicción del Precio de la Electricidad en la Bolsa mediante un Modelo Neuronal No-Lineal Autorregresivo con Entradas Exógenas. Medellín: Grupo de Investigación GIMEL, Facultad de Ingeniería, Universidad de Antioquia.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​Sánchez, J. J. (2014). MODELO VEC PARA LA ESTIMACIÓN DE INFLACIÓN BURSÁTIL: EVIDENCIA EMPIRICA EN MERCADOS NORTEAMERICANOS. Medellín: Doctorado en Economía y Administración de Empresas, Universidad Privada Boliviana.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a:t>
            </a:r>
            <a:r>
              <a:rPr lang="es-MX" sz="1200" err="1">
                <a:latin typeface="Calibri" panose="020F0502020204030204" pitchFamily="34" charset="0"/>
                <a:ea typeface="Calibri" panose="020F0502020204030204" pitchFamily="34" charset="0"/>
                <a:cs typeface="Calibri" panose="020F0502020204030204" pitchFamily="34" charset="0"/>
              </a:rPr>
              <a:t>Haoran</a:t>
            </a:r>
            <a:r>
              <a:rPr lang="es-MX" sz="1200">
                <a:latin typeface="Calibri" panose="020F0502020204030204" pitchFamily="34" charset="0"/>
                <a:ea typeface="Calibri" panose="020F0502020204030204" pitchFamily="34" charset="0"/>
                <a:cs typeface="Calibri" panose="020F0502020204030204" pitchFamily="34" charset="0"/>
              </a:rPr>
              <a:t> Zhang, W. H. (2024). A Temporal </a:t>
            </a:r>
            <a:r>
              <a:rPr lang="es-MX" sz="1200" err="1">
                <a:latin typeface="Calibri" panose="020F0502020204030204" pitchFamily="34" charset="0"/>
                <a:ea typeface="Calibri" panose="020F0502020204030204" pitchFamily="34" charset="0"/>
                <a:cs typeface="Calibri" panose="020F0502020204030204" pitchFamily="34" charset="0"/>
              </a:rPr>
              <a:t>Convolutional</a:t>
            </a:r>
            <a:r>
              <a:rPr lang="es-MX" sz="1200">
                <a:latin typeface="Calibri" panose="020F0502020204030204" pitchFamily="34" charset="0"/>
                <a:ea typeface="Calibri" panose="020F0502020204030204" pitchFamily="34" charset="0"/>
                <a:cs typeface="Calibri" panose="020F0502020204030204" pitchFamily="34" charset="0"/>
              </a:rPr>
              <a:t> Network </a:t>
            </a:r>
            <a:r>
              <a:rPr lang="es-MX" sz="1200" err="1">
                <a:latin typeface="Calibri" panose="020F0502020204030204" pitchFamily="34" charset="0"/>
                <a:ea typeface="Calibri" panose="020F0502020204030204" pitchFamily="34" charset="0"/>
                <a:cs typeface="Calibri" panose="020F0502020204030204" pitchFamily="34" charset="0"/>
              </a:rPr>
              <a:t>Based</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Hybrid</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Model</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for</a:t>
            </a:r>
            <a:r>
              <a:rPr lang="es-MX" sz="1200">
                <a:latin typeface="Calibri" panose="020F0502020204030204" pitchFamily="34" charset="0"/>
                <a:ea typeface="Calibri" panose="020F0502020204030204" pitchFamily="34" charset="0"/>
                <a:cs typeface="Calibri" panose="020F0502020204030204" pitchFamily="34" charset="0"/>
              </a:rPr>
              <a:t> Short-</a:t>
            </a:r>
            <a:r>
              <a:rPr lang="es-MX" sz="1200" err="1">
                <a:latin typeface="Calibri" panose="020F0502020204030204" pitchFamily="34" charset="0"/>
                <a:ea typeface="Calibri" panose="020F0502020204030204" pitchFamily="34" charset="0"/>
                <a:cs typeface="Calibri" panose="020F0502020204030204" pitchFamily="34" charset="0"/>
              </a:rPr>
              <a:t>term</a:t>
            </a:r>
            <a:r>
              <a:rPr lang="es-MX" sz="1200">
                <a:latin typeface="Calibri" panose="020F0502020204030204" pitchFamily="34" charset="0"/>
                <a:ea typeface="Calibri" panose="020F0502020204030204" pitchFamily="34" charset="0"/>
                <a:cs typeface="Calibri" panose="020F0502020204030204" pitchFamily="34" charset="0"/>
              </a:rPr>
              <a:t> </a:t>
            </a:r>
            <a:r>
              <a:rPr lang="es-MX" sz="1200" err="1">
                <a:latin typeface="Calibri" panose="020F0502020204030204" pitchFamily="34" charset="0"/>
                <a:ea typeface="Calibri" panose="020F0502020204030204" pitchFamily="34" charset="0"/>
                <a:cs typeface="Calibri" panose="020F0502020204030204" pitchFamily="34" charset="0"/>
              </a:rPr>
              <a:t>Electricity</a:t>
            </a:r>
            <a:r>
              <a:rPr lang="es-MX" sz="1200">
                <a:latin typeface="Calibri" panose="020F0502020204030204" pitchFamily="34" charset="0"/>
                <a:ea typeface="Calibri" panose="020F0502020204030204" pitchFamily="34" charset="0"/>
                <a:cs typeface="Calibri" panose="020F0502020204030204" pitchFamily="34" charset="0"/>
              </a:rPr>
              <a:t> Price </a:t>
            </a:r>
            <a:r>
              <a:rPr lang="es-MX" sz="1200" err="1">
                <a:latin typeface="Calibri" panose="020F0502020204030204" pitchFamily="34" charset="0"/>
                <a:ea typeface="Calibri" panose="020F0502020204030204" pitchFamily="34" charset="0"/>
                <a:cs typeface="Calibri" panose="020F0502020204030204" pitchFamily="34" charset="0"/>
              </a:rPr>
              <a:t>Forecasting</a:t>
            </a:r>
            <a:r>
              <a:rPr lang="es-MX" sz="1200">
                <a:latin typeface="Calibri" panose="020F0502020204030204" pitchFamily="34" charset="0"/>
                <a:ea typeface="Calibri" panose="020F0502020204030204" pitchFamily="34" charset="0"/>
                <a:cs typeface="Calibri" panose="020F0502020204030204" pitchFamily="34" charset="0"/>
              </a:rPr>
              <a:t>. CSEE JOURNAL OF POWER AND ENERGY SYSTEMS, VOL. 10.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​(24 de Agosto de 2023). (</a:t>
            </a:r>
            <a:r>
              <a:rPr lang="es-MX" sz="1200" err="1">
                <a:latin typeface="Calibri" panose="020F0502020204030204" pitchFamily="34" charset="0"/>
                <a:ea typeface="Calibri" panose="020F0502020204030204" pitchFamily="34" charset="0"/>
                <a:cs typeface="Calibri" panose="020F0502020204030204" pitchFamily="34" charset="0"/>
              </a:rPr>
              <a:t>Xm</a:t>
            </a:r>
            <a:r>
              <a:rPr lang="es-MX" sz="1200">
                <a:latin typeface="Calibri" panose="020F0502020204030204" pitchFamily="34" charset="0"/>
                <a:ea typeface="Calibri" panose="020F0502020204030204" pitchFamily="34" charset="0"/>
                <a:cs typeface="Calibri" panose="020F0502020204030204" pitchFamily="34" charset="0"/>
              </a:rPr>
              <a:t>, Productor) Recuperado el Julio de 2024, de Variables del Mercado de Energía En Julio de 2023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​Corficolombiana. (24 de Mayo de 2021). Obtenido de Investigaciones Corficolombiana: https://investigaciones.corficolombiana.com/documents/38211/0/Generaci%C3%B3n%20el%C3%A9ctrica%20en%20Colombia%20y%20su%20transici%C3%B3n%20hacia%20Fuentes%20Renovables%20No%20Convencionales.pdf/5ffcba57-f7b8-f4b6-35c0-ae9302bd1a0a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​Luis Fernando González Pérez, S. N. (2022). Universidad de los Andes. Obtenido de Repositorio: https://repositorio.uniandes.edu.co/server/api/core/bitstreams/ec097e02-76ff-41ca-b603-ce82eb8a8636/content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​Laura Melgar García, J. F. (s.f.). Obtenido de https://www.mintur.gob.es/Publicaciones/Publicacionesperiodicas/EconomiaIndustrial/RevistaEconomiaIndustrial/431/12_MELGAR.pdf </a:t>
            </a:r>
          </a:p>
          <a:p>
            <a:pPr marL="285750" indent="-285750">
              <a:buFont typeface="Arial" panose="020B0604020202020204" pitchFamily="34" charset="0"/>
              <a:buChar char="•"/>
            </a:pPr>
            <a:endParaRPr lang="es-MX" sz="1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200">
                <a:latin typeface="Calibri" panose="020F0502020204030204" pitchFamily="34" charset="0"/>
                <a:ea typeface="Calibri" panose="020F0502020204030204" pitchFamily="34" charset="0"/>
                <a:cs typeface="Calibri" panose="020F0502020204030204" pitchFamily="34" charset="0"/>
              </a:rPr>
              <a:t>​Daza, J. M. (27 de Septiembre de 2023). Obtenido de Diario la República: https://www.larepublica.co/globoeconomia/hungria-y-colombia-son-los-paises-de-la-ocde-con-los-precios-mas-elevados-en-energia-3714233 </a:t>
            </a:r>
            <a:endParaRPr lang="es-CO" sz="120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g20dacd8f41c_0_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35" name="Google Shape;435;g20dacd8f41c_0_0"/>
          <p:cNvSpPr txBox="1">
            <a:spLocks noGrp="1"/>
          </p:cNvSpPr>
          <p:nvPr>
            <p:ph type="subTitle" idx="1"/>
          </p:nvPr>
        </p:nvSpPr>
        <p:spPr>
          <a:xfrm>
            <a:off x="2716543" y="3191332"/>
            <a:ext cx="9302700" cy="2110500"/>
          </a:xfrm>
          <a:prstGeom prst="rect">
            <a:avLst/>
          </a:prstGeom>
          <a:noFill/>
          <a:ln>
            <a:noFill/>
          </a:ln>
        </p:spPr>
        <p:txBody>
          <a:bodyPr spcFirstLastPara="1" wrap="square" lIns="91425" tIns="45700" rIns="91425" bIns="45700" anchor="t" anchorCtr="0">
            <a:noAutofit/>
          </a:bodyPr>
          <a:lstStyle/>
          <a:p>
            <a:pPr marL="457200" lvl="1" indent="0" algn="ctr" rtl="0">
              <a:lnSpc>
                <a:spcPct val="90000"/>
              </a:lnSpc>
              <a:spcBef>
                <a:spcPts val="0"/>
              </a:spcBef>
              <a:spcAft>
                <a:spcPts val="0"/>
              </a:spcAft>
              <a:buClr>
                <a:schemeClr val="lt1"/>
              </a:buClr>
              <a:buSzPts val="2800"/>
              <a:buNone/>
            </a:pPr>
            <a:r>
              <a:rPr lang="es-CO" sz="8000" b="1" dirty="0">
                <a:solidFill>
                  <a:schemeClr val="lt1"/>
                </a:solidFill>
                <a:latin typeface="Times New Roman"/>
                <a:ea typeface="Times New Roman"/>
                <a:cs typeface="Times New Roman"/>
                <a:sym typeface="Times New Roman"/>
              </a:rPr>
              <a:t>Gracias</a:t>
            </a:r>
            <a:endParaRPr lang="es-419" sz="8000" b="1" dirty="0">
              <a:solidFill>
                <a:schemeClr val="lt1"/>
              </a:solidFill>
              <a:latin typeface="Times New Roman"/>
              <a:ea typeface="Times New Roman"/>
              <a:cs typeface="Times New Roman"/>
              <a:sym typeface="Times New Roman"/>
            </a:endParaRPr>
          </a:p>
          <a:p>
            <a:pPr marL="457200" lvl="1" indent="0" algn="ctr" rtl="0">
              <a:lnSpc>
                <a:spcPct val="90000"/>
              </a:lnSpc>
              <a:spcBef>
                <a:spcPts val="0"/>
              </a:spcBef>
              <a:spcAft>
                <a:spcPts val="0"/>
              </a:spcAft>
              <a:buClr>
                <a:schemeClr val="lt1"/>
              </a:buClr>
              <a:buSzPts val="2800"/>
              <a:buNone/>
            </a:pPr>
            <a:endParaRPr sz="8000" b="1">
              <a:solidFill>
                <a:schemeClr val="lt1"/>
              </a:solidFill>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3800"/>
              <a:buNone/>
            </a:pPr>
            <a:endParaRPr sz="3800">
              <a:solidFill>
                <a:srgbClr val="FFC000"/>
              </a:solidFill>
              <a:latin typeface="Arial"/>
              <a:ea typeface="Arial"/>
              <a:cs typeface="Arial"/>
              <a:sym typeface="Arial"/>
            </a:endParaRPr>
          </a:p>
        </p:txBody>
      </p:sp>
      <p:sp>
        <p:nvSpPr>
          <p:cNvPr id="2" name="Google Shape;91;p1">
            <a:extLst>
              <a:ext uri="{FF2B5EF4-FFF2-40B4-BE49-F238E27FC236}">
                <a16:creationId xmlns:a16="http://schemas.microsoft.com/office/drawing/2014/main" id="{2E7844CB-0CC7-0969-D509-9ABB9822C9B9}"/>
              </a:ext>
            </a:extLst>
          </p:cNvPr>
          <p:cNvSpPr txBox="1"/>
          <p:nvPr/>
        </p:nvSpPr>
        <p:spPr>
          <a:xfrm>
            <a:off x="3078212" y="5266486"/>
            <a:ext cx="8840749" cy="1591514"/>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231F20"/>
              </a:buClr>
              <a:buSzPts val="2400"/>
              <a:buFont typeface="Arial"/>
              <a:buNone/>
            </a:pPr>
            <a:r>
              <a:rPr lang="es-CO" sz="2400" b="1" i="0" u="none" strike="noStrike" cap="none">
                <a:solidFill>
                  <a:srgbClr val="231F20"/>
                </a:solidFill>
                <a:latin typeface="Calibri"/>
                <a:ea typeface="Calibri"/>
                <a:cs typeface="Calibri"/>
                <a:sym typeface="Calibri"/>
              </a:rPr>
              <a:t>Presentado por:</a:t>
            </a:r>
            <a:endParaRPr/>
          </a:p>
          <a:p>
            <a:pPr algn="ctr">
              <a:lnSpc>
                <a:spcPct val="90000"/>
              </a:lnSpc>
              <a:spcBef>
                <a:spcPts val="1000"/>
              </a:spcBef>
              <a:buClr>
                <a:srgbClr val="231F20"/>
              </a:buClr>
              <a:buSzPts val="2400"/>
            </a:pPr>
            <a:r>
              <a:rPr lang="es-CO" sz="2400" b="1">
                <a:solidFill>
                  <a:srgbClr val="231F20"/>
                </a:solidFill>
                <a:latin typeface="Calibri"/>
                <a:ea typeface="Calibri"/>
                <a:cs typeface="Calibri"/>
                <a:sym typeface="Calibri"/>
              </a:rPr>
              <a:t>Diana Ibáñez </a:t>
            </a:r>
            <a:r>
              <a:rPr lang="es-CO" sz="2400" b="1" i="0" u="none" strike="noStrike" cap="none">
                <a:solidFill>
                  <a:srgbClr val="231F20"/>
                </a:solidFill>
                <a:latin typeface="Calibri"/>
                <a:ea typeface="Calibri"/>
                <a:cs typeface="Calibri"/>
                <a:sym typeface="Calibri"/>
              </a:rPr>
              <a:t>- </a:t>
            </a:r>
            <a:r>
              <a:rPr lang="es-CO" sz="2400" b="1">
                <a:solidFill>
                  <a:srgbClr val="231F20"/>
                </a:solidFill>
                <a:latin typeface="Calibri"/>
                <a:ea typeface="Calibri"/>
                <a:cs typeface="Calibri"/>
                <a:sym typeface="Calibri"/>
              </a:rPr>
              <a:t>Paola Castro – Daniel </a:t>
            </a:r>
            <a:r>
              <a:rPr lang="es-CO" sz="2400" b="1" err="1">
                <a:solidFill>
                  <a:srgbClr val="231F20"/>
                </a:solidFill>
                <a:latin typeface="Calibri"/>
                <a:ea typeface="Calibri"/>
                <a:cs typeface="Calibri"/>
                <a:sym typeface="Calibri"/>
              </a:rPr>
              <a:t>Rodriguez</a:t>
            </a:r>
            <a:r>
              <a:rPr lang="es-CO" sz="2400" b="1">
                <a:solidFill>
                  <a:srgbClr val="231F20"/>
                </a:solidFill>
                <a:latin typeface="Calibri"/>
                <a:ea typeface="Calibri"/>
                <a:cs typeface="Calibri"/>
                <a:sym typeface="Calibri"/>
              </a:rPr>
              <a:t> – Fabian Martinez</a:t>
            </a:r>
            <a:endParaRPr lang="es-CO" sz="3200" b="0" i="0" u="none" strike="noStrike" cap="none">
              <a:solidFill>
                <a:srgbClr val="231F20"/>
              </a:solidFill>
              <a:latin typeface="Arial"/>
              <a:ea typeface="Arial"/>
              <a:cs typeface="Arial"/>
              <a:sym typeface="Arial"/>
            </a:endParaRPr>
          </a:p>
          <a:p>
            <a:pPr marL="0" marR="0" lvl="0" indent="0" algn="ctr" rtl="0">
              <a:lnSpc>
                <a:spcPct val="90000"/>
              </a:lnSpc>
              <a:spcBef>
                <a:spcPts val="0"/>
              </a:spcBef>
              <a:spcAft>
                <a:spcPts val="0"/>
              </a:spcAft>
              <a:buClr>
                <a:srgbClr val="231F20"/>
              </a:buClr>
              <a:buSzPts val="1600"/>
              <a:buFont typeface="Arial"/>
              <a:buNone/>
            </a:pPr>
            <a:r>
              <a:rPr lang="es-CO" sz="1600" b="0" i="0" u="none" strike="noStrike" cap="none">
                <a:solidFill>
                  <a:srgbClr val="231F20"/>
                </a:solidFill>
                <a:latin typeface="Arial"/>
                <a:ea typeface="Arial"/>
                <a:cs typeface="Arial"/>
                <a:sym typeface="Arial"/>
              </a:rPr>
              <a:t>Pontificia Universidad Javeriana</a:t>
            </a:r>
            <a:endParaRPr sz="1600" b="0" i="0" u="none" strike="noStrike" cap="none">
              <a:solidFill>
                <a:srgbClr val="231F20"/>
              </a:solidFill>
              <a:latin typeface="Arial"/>
              <a:ea typeface="Arial"/>
              <a:cs typeface="Arial"/>
              <a:sym typeface="Arial"/>
            </a:endParaRPr>
          </a:p>
          <a:p>
            <a:pPr marL="0" marR="0" lvl="0" indent="0" algn="ctr" rtl="0">
              <a:lnSpc>
                <a:spcPct val="90000"/>
              </a:lnSpc>
              <a:spcBef>
                <a:spcPts val="0"/>
              </a:spcBef>
              <a:spcAft>
                <a:spcPts val="0"/>
              </a:spcAft>
              <a:buClr>
                <a:srgbClr val="231F20"/>
              </a:buClr>
              <a:buSzPts val="1600"/>
              <a:buFont typeface="Arial"/>
              <a:buNone/>
            </a:pPr>
            <a:r>
              <a:rPr lang="es-CO" sz="1600" b="0" i="0" u="none" strike="noStrike" cap="none">
                <a:solidFill>
                  <a:srgbClr val="231F20"/>
                </a:solidFill>
                <a:latin typeface="Arial"/>
                <a:ea typeface="Arial"/>
                <a:cs typeface="Arial"/>
                <a:sym typeface="Arial"/>
              </a:rPr>
              <a:t>Facultad de ingeniería</a:t>
            </a:r>
            <a:endParaRPr sz="1600" b="0" i="0" u="none" strike="noStrike" cap="none">
              <a:solidFill>
                <a:srgbClr val="231F20"/>
              </a:solidFill>
              <a:latin typeface="Arial"/>
              <a:ea typeface="Arial"/>
              <a:cs typeface="Arial"/>
              <a:sym typeface="Arial"/>
            </a:endParaRPr>
          </a:p>
          <a:p>
            <a:pPr marL="0" marR="0" lvl="0" indent="0" algn="ctr" rtl="0">
              <a:lnSpc>
                <a:spcPct val="90000"/>
              </a:lnSpc>
              <a:spcBef>
                <a:spcPts val="0"/>
              </a:spcBef>
              <a:spcAft>
                <a:spcPts val="0"/>
              </a:spcAft>
              <a:buClr>
                <a:srgbClr val="231F20"/>
              </a:buClr>
              <a:buSzPts val="1600"/>
              <a:buFont typeface="Arial"/>
              <a:buNone/>
            </a:pPr>
            <a:r>
              <a:rPr lang="es-CO" sz="1600" b="0" i="0" u="none" strike="noStrike" cap="none">
                <a:solidFill>
                  <a:srgbClr val="231F20"/>
                </a:solidFill>
                <a:latin typeface="Arial"/>
                <a:ea typeface="Arial"/>
                <a:cs typeface="Arial"/>
                <a:sym typeface="Arial"/>
              </a:rPr>
              <a:t>Maestría en analítica para la inteligencia de negocios</a:t>
            </a:r>
            <a:endParaRPr sz="1600" b="0" i="0" u="none" strike="noStrike" cap="none">
              <a:solidFill>
                <a:srgbClr val="231F2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
          <p:cNvPicPr preferRelativeResize="0">
            <a:picLocks noGrp="1"/>
          </p:cNvPicPr>
          <p:nvPr>
            <p:ph type="body" idx="1"/>
          </p:nvPr>
        </p:nvPicPr>
        <p:blipFill rotWithShape="1">
          <a:blip r:embed="rId3">
            <a:alphaModFix/>
          </a:blip>
          <a:srcRect b="75579"/>
          <a:stretch/>
        </p:blipFill>
        <p:spPr>
          <a:xfrm>
            <a:off x="0" y="-144834"/>
            <a:ext cx="12201128" cy="1651670"/>
          </a:xfrm>
          <a:prstGeom prst="rect">
            <a:avLst/>
          </a:prstGeom>
          <a:noFill/>
          <a:ln>
            <a:noFill/>
          </a:ln>
        </p:spPr>
      </p:pic>
      <p:sp>
        <p:nvSpPr>
          <p:cNvPr id="97" name="Google Shape;97;p2"/>
          <p:cNvSpPr txBox="1"/>
          <p:nvPr/>
        </p:nvSpPr>
        <p:spPr>
          <a:xfrm>
            <a:off x="1447800" y="206829"/>
            <a:ext cx="377734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400" b="0" i="0" u="none" strike="noStrike" cap="none">
                <a:solidFill>
                  <a:schemeClr val="lt1"/>
                </a:solidFill>
                <a:latin typeface="Calibri"/>
                <a:ea typeface="Calibri"/>
                <a:cs typeface="Calibri"/>
                <a:sym typeface="Calibri"/>
              </a:rPr>
              <a:t>Agenda</a:t>
            </a:r>
            <a:endParaRPr/>
          </a:p>
        </p:txBody>
      </p:sp>
      <p:sp>
        <p:nvSpPr>
          <p:cNvPr id="98" name="Google Shape;98;p2"/>
          <p:cNvSpPr txBox="1"/>
          <p:nvPr/>
        </p:nvSpPr>
        <p:spPr>
          <a:xfrm>
            <a:off x="1082389" y="2018277"/>
            <a:ext cx="7971019" cy="510905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Calibri"/>
              <a:buAutoNum type="arabicPeriod"/>
            </a:pPr>
            <a:r>
              <a:rPr lang="es-CO" sz="2800" dirty="0">
                <a:solidFill>
                  <a:schemeClr val="dk1"/>
                </a:solidFill>
                <a:latin typeface="Calibri"/>
                <a:ea typeface="Calibri"/>
                <a:cs typeface="Calibri"/>
                <a:sym typeface="Calibri"/>
              </a:rPr>
              <a:t>Contexto de Negocio</a:t>
            </a:r>
            <a:endParaRPr dirty="0">
              <a:solidFill>
                <a:schemeClr val="dk1"/>
              </a:solidFill>
            </a:endParaRPr>
          </a:p>
          <a:p>
            <a:pPr marL="342900" indent="-342900">
              <a:buClr>
                <a:schemeClr val="dk1"/>
              </a:buClr>
              <a:buSzPts val="2800"/>
              <a:buAutoNum type="arabicPeriod"/>
            </a:pPr>
            <a:r>
              <a:rPr lang="es-CO" sz="2800" dirty="0">
                <a:solidFill>
                  <a:schemeClr val="dk1"/>
                </a:solidFill>
                <a:latin typeface="Calibri"/>
                <a:ea typeface="Calibri"/>
                <a:cs typeface="Calibri"/>
              </a:rPr>
              <a:t>Relación estratégica con el negocio</a:t>
            </a:r>
            <a:endParaRPr lang="es-CO" sz="2800" dirty="0">
              <a:solidFill>
                <a:schemeClr val="dk1"/>
              </a:solidFill>
              <a:latin typeface="Calibri"/>
              <a:ea typeface="Calibri"/>
              <a:cs typeface="Calibri"/>
              <a:sym typeface="Calibri"/>
            </a:endParaRPr>
          </a:p>
          <a:p>
            <a:pPr marL="342900" indent="-342900">
              <a:buClr>
                <a:schemeClr val="dk1"/>
              </a:buClr>
              <a:buSzPts val="2800"/>
              <a:buAutoNum type="arabicPeriod"/>
            </a:pPr>
            <a:r>
              <a:rPr lang="es-CO" sz="2800" dirty="0">
                <a:solidFill>
                  <a:schemeClr val="dk1"/>
                </a:solidFill>
                <a:latin typeface="Calibri"/>
                <a:ea typeface="Calibri"/>
                <a:cs typeface="Calibri"/>
              </a:rPr>
              <a:t>Objetivos</a:t>
            </a:r>
          </a:p>
          <a:p>
            <a:pPr marL="342900" indent="-342900">
              <a:buClr>
                <a:schemeClr val="dk1"/>
              </a:buClr>
              <a:buSzPts val="2800"/>
              <a:buAutoNum type="arabicPeriod"/>
            </a:pPr>
            <a:r>
              <a:rPr lang="es-CO" sz="2800" dirty="0">
                <a:solidFill>
                  <a:schemeClr val="dk1"/>
                </a:solidFill>
                <a:latin typeface="Calibri"/>
                <a:ea typeface="Calibri"/>
                <a:cs typeface="Calibri"/>
              </a:rPr>
              <a:t>Tarea analítica</a:t>
            </a:r>
          </a:p>
          <a:p>
            <a:pPr marL="342900" indent="-342900">
              <a:buClr>
                <a:schemeClr val="dk1"/>
              </a:buClr>
              <a:buSzPts val="2800"/>
              <a:buAutoNum type="arabicPeriod"/>
            </a:pPr>
            <a:r>
              <a:rPr lang="es-CO" sz="2800" dirty="0">
                <a:solidFill>
                  <a:schemeClr val="dk1"/>
                </a:solidFill>
                <a:latin typeface="Calibri"/>
                <a:ea typeface="Calibri"/>
                <a:cs typeface="Calibri"/>
              </a:rPr>
              <a:t>Flujo de datos</a:t>
            </a:r>
          </a:p>
          <a:p>
            <a:pPr marL="342900" indent="-342900">
              <a:buClr>
                <a:schemeClr val="dk1"/>
              </a:buClr>
              <a:buSzPts val="2800"/>
              <a:buAutoNum type="arabicPeriod"/>
            </a:pPr>
            <a:r>
              <a:rPr lang="es-CO" sz="2800" dirty="0">
                <a:solidFill>
                  <a:schemeClr val="dk1"/>
                </a:solidFill>
                <a:latin typeface="Calibri"/>
                <a:ea typeface="Calibri"/>
                <a:cs typeface="Calibri"/>
              </a:rPr>
              <a:t>Modelos Propuestos</a:t>
            </a:r>
          </a:p>
          <a:p>
            <a:pPr marL="342900" indent="-342900">
              <a:buClr>
                <a:schemeClr val="dk1"/>
              </a:buClr>
              <a:buSzPts val="2800"/>
              <a:buAutoNum type="arabicPeriod"/>
            </a:pPr>
            <a:r>
              <a:rPr lang="es-CO" sz="2800" dirty="0">
                <a:solidFill>
                  <a:schemeClr val="dk1"/>
                </a:solidFill>
                <a:latin typeface="Calibri"/>
                <a:ea typeface="Calibri"/>
                <a:cs typeface="Calibri"/>
              </a:rPr>
              <a:t>Métrica de evaluación</a:t>
            </a:r>
          </a:p>
          <a:p>
            <a:pPr marL="342900" indent="-342900">
              <a:buClr>
                <a:schemeClr val="dk1"/>
              </a:buClr>
              <a:buSzPts val="2800"/>
              <a:buAutoNum type="arabicPeriod"/>
            </a:pPr>
            <a:r>
              <a:rPr lang="es-CO" sz="2800" dirty="0">
                <a:solidFill>
                  <a:schemeClr val="dk1"/>
                </a:solidFill>
                <a:latin typeface="Calibri"/>
                <a:ea typeface="Calibri"/>
                <a:cs typeface="Calibri"/>
              </a:rPr>
              <a:t>Estudio de referencia analítica</a:t>
            </a:r>
          </a:p>
          <a:p>
            <a:pPr marL="342900" indent="-342900">
              <a:buClr>
                <a:schemeClr val="dk1"/>
              </a:buClr>
              <a:buSzPts val="2800"/>
              <a:buAutoNum type="arabicPeriod"/>
            </a:pPr>
            <a:r>
              <a:rPr lang="es-CO" sz="2800" dirty="0">
                <a:solidFill>
                  <a:schemeClr val="dk1"/>
                </a:solidFill>
                <a:latin typeface="Calibri"/>
                <a:ea typeface="Calibri"/>
                <a:cs typeface="Calibri"/>
              </a:rPr>
              <a:t>Bibliografía</a:t>
            </a:r>
          </a:p>
          <a:p>
            <a:pPr marL="342900" indent="-342900">
              <a:buClr>
                <a:schemeClr val="dk1"/>
              </a:buClr>
              <a:buSzPts val="2800"/>
              <a:buAutoNum type="arabicPeriod"/>
            </a:pPr>
            <a:endParaRPr lang="es-CO" sz="2800">
              <a:solidFill>
                <a:schemeClr val="dk1"/>
              </a:solidFill>
              <a:latin typeface="Calibri"/>
              <a:ea typeface="Calibri"/>
              <a:cs typeface="Calibri"/>
            </a:endParaRPr>
          </a:p>
          <a:p>
            <a:pPr marL="342900" marR="0" indent="-342900" algn="l" rtl="0">
              <a:spcBef>
                <a:spcPts val="0"/>
              </a:spcBef>
              <a:spcAft>
                <a:spcPts val="0"/>
              </a:spcAft>
              <a:buClr>
                <a:schemeClr val="dk1"/>
              </a:buClr>
              <a:buSzPts val="2800"/>
              <a:buFont typeface="Calibri"/>
              <a:buAutoNum type="arabicPeriod"/>
            </a:pPr>
            <a:endParaRPr lang="es-CO" sz="2800" b="0" i="0" u="none" strike="noStrike" cap="none">
              <a:solidFill>
                <a:schemeClr val="dk1"/>
              </a:solidFill>
              <a:latin typeface="Calibri"/>
              <a:ea typeface="Calibri"/>
              <a:cs typeface="Calibri"/>
            </a:endParaRPr>
          </a:p>
          <a:p>
            <a:pPr marL="800100" lvl="1" indent="-228600">
              <a:buClr>
                <a:schemeClr val="dk1"/>
              </a:buClr>
              <a:buSzPts val="1800"/>
            </a:pPr>
            <a:endParaRPr lang="es-ES" sz="1800">
              <a:solidFill>
                <a:schemeClr val="dk1"/>
              </a:solidFill>
              <a:latin typeface="Calibri"/>
              <a:ea typeface="Calibri"/>
              <a:cs typeface="Calibri"/>
            </a:endParaRPr>
          </a:p>
        </p:txBody>
      </p:sp>
      <p:pic>
        <p:nvPicPr>
          <p:cNvPr id="13" name="Imagen 12" descr="Computer keyboard and notepad">
            <a:extLst>
              <a:ext uri="{FF2B5EF4-FFF2-40B4-BE49-F238E27FC236}">
                <a16:creationId xmlns:a16="http://schemas.microsoft.com/office/drawing/2014/main" id="{B7C8E4C2-4022-5A9F-05B3-C6112A483FE3}"/>
              </a:ext>
            </a:extLst>
          </p:cNvPr>
          <p:cNvPicPr>
            <a:picLocks noChangeAspect="1"/>
          </p:cNvPicPr>
          <p:nvPr/>
        </p:nvPicPr>
        <p:blipFill>
          <a:blip r:embed="rId4"/>
          <a:stretch>
            <a:fillRect/>
          </a:stretch>
        </p:blipFill>
        <p:spPr>
          <a:xfrm>
            <a:off x="7257737" y="2667000"/>
            <a:ext cx="3597640" cy="2410918"/>
          </a:xfrm>
          <a:prstGeom prst="round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3"/>
          <p:cNvPicPr preferRelativeResize="0">
            <a:picLocks noGrp="1"/>
          </p:cNvPicPr>
          <p:nvPr>
            <p:ph type="body" idx="1"/>
          </p:nvPr>
        </p:nvPicPr>
        <p:blipFill rotWithShape="1">
          <a:blip r:embed="rId3">
            <a:alphaModFix/>
          </a:blip>
          <a:srcRect b="75579"/>
          <a:stretch/>
        </p:blipFill>
        <p:spPr>
          <a:xfrm>
            <a:off x="0" y="-144834"/>
            <a:ext cx="12201128" cy="1651670"/>
          </a:xfrm>
          <a:prstGeom prst="rect">
            <a:avLst/>
          </a:prstGeom>
          <a:noFill/>
          <a:ln>
            <a:noFill/>
          </a:ln>
        </p:spPr>
      </p:pic>
      <p:sp>
        <p:nvSpPr>
          <p:cNvPr id="105" name="Google Shape;105;p3"/>
          <p:cNvSpPr txBox="1"/>
          <p:nvPr/>
        </p:nvSpPr>
        <p:spPr>
          <a:xfrm>
            <a:off x="1448818" y="323748"/>
            <a:ext cx="6243697" cy="584735"/>
          </a:xfrm>
          <a:prstGeom prst="rect">
            <a:avLst/>
          </a:prstGeom>
          <a:noFill/>
          <a:ln>
            <a:noFill/>
          </a:ln>
        </p:spPr>
        <p:txBody>
          <a:bodyPr spcFirstLastPara="1" wrap="square" lIns="91425" tIns="45700" rIns="91425" bIns="45700" anchor="t" anchorCtr="0">
            <a:spAutoFit/>
          </a:bodyPr>
          <a:lstStyle/>
          <a:p>
            <a:r>
              <a:rPr lang="es-CO" sz="3200" b="1" dirty="0">
                <a:solidFill>
                  <a:schemeClr val="lt1"/>
                </a:solidFill>
                <a:latin typeface="Calibri"/>
                <a:cs typeface="Calibri"/>
                <a:sym typeface="Calibri"/>
              </a:rPr>
              <a:t>Contexto de negocio</a:t>
            </a:r>
            <a:endParaRPr dirty="0">
              <a:solidFill>
                <a:schemeClr val="lt1"/>
              </a:solidFill>
            </a:endParaRPr>
          </a:p>
        </p:txBody>
      </p:sp>
      <p:sp>
        <p:nvSpPr>
          <p:cNvPr id="106" name="Google Shape;106;p3"/>
          <p:cNvSpPr txBox="1"/>
          <p:nvPr/>
        </p:nvSpPr>
        <p:spPr>
          <a:xfrm>
            <a:off x="2459623" y="2172247"/>
            <a:ext cx="26778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Objetivo General</a:t>
            </a:r>
            <a:endParaRPr/>
          </a:p>
        </p:txBody>
      </p:sp>
      <p:pic>
        <p:nvPicPr>
          <p:cNvPr id="3" name="Imagen 2" descr="Interfaz de usuario gráfica, Diagrama&#10;&#10;Descripción generada automáticamente">
            <a:extLst>
              <a:ext uri="{FF2B5EF4-FFF2-40B4-BE49-F238E27FC236}">
                <a16:creationId xmlns:a16="http://schemas.microsoft.com/office/drawing/2014/main" id="{3A2F4680-C75E-B731-668E-4A16A73C93A6}"/>
              </a:ext>
            </a:extLst>
          </p:cNvPr>
          <p:cNvPicPr>
            <a:picLocks noChangeAspect="1"/>
          </p:cNvPicPr>
          <p:nvPr/>
        </p:nvPicPr>
        <p:blipFill>
          <a:blip r:embed="rId4"/>
          <a:srcRect l="4663" r="9746" b="565"/>
          <a:stretch/>
        </p:blipFill>
        <p:spPr>
          <a:xfrm>
            <a:off x="671506" y="2158761"/>
            <a:ext cx="4752165" cy="2540424"/>
          </a:xfrm>
          <a:prstGeom prst="rect">
            <a:avLst/>
          </a:prstGeom>
        </p:spPr>
      </p:pic>
      <p:cxnSp>
        <p:nvCxnSpPr>
          <p:cNvPr id="2" name="Conector recto de flecha 1">
            <a:extLst>
              <a:ext uri="{FF2B5EF4-FFF2-40B4-BE49-F238E27FC236}">
                <a16:creationId xmlns:a16="http://schemas.microsoft.com/office/drawing/2014/main" id="{7BE8EC16-7818-8CEC-6B91-9814524ADA3D}"/>
              </a:ext>
            </a:extLst>
          </p:cNvPr>
          <p:cNvCxnSpPr/>
          <p:nvPr/>
        </p:nvCxnSpPr>
        <p:spPr>
          <a:xfrm flipH="1">
            <a:off x="6093126" y="1821613"/>
            <a:ext cx="20127" cy="4595002"/>
          </a:xfrm>
          <a:prstGeom prst="straightConnector1">
            <a:avLst/>
          </a:prstGeom>
          <a:ln>
            <a:solidFill>
              <a:srgbClr val="002060"/>
            </a:solidFill>
          </a:ln>
        </p:spPr>
        <p:style>
          <a:lnRef idx="2">
            <a:schemeClr val="dk1"/>
          </a:lnRef>
          <a:fillRef idx="0">
            <a:schemeClr val="dk1"/>
          </a:fillRef>
          <a:effectRef idx="1">
            <a:schemeClr val="dk1"/>
          </a:effectRef>
          <a:fontRef idx="minor">
            <a:schemeClr val="tx1"/>
          </a:fontRef>
        </p:style>
      </p:cxnSp>
      <p:pic>
        <p:nvPicPr>
          <p:cNvPr id="4" name="Imagen 3">
            <a:extLst>
              <a:ext uri="{FF2B5EF4-FFF2-40B4-BE49-F238E27FC236}">
                <a16:creationId xmlns:a16="http://schemas.microsoft.com/office/drawing/2014/main" id="{4F9DC91A-DDB3-37F5-A263-BBCDB2221B48}"/>
              </a:ext>
            </a:extLst>
          </p:cNvPr>
          <p:cNvPicPr>
            <a:picLocks noChangeAspect="1"/>
          </p:cNvPicPr>
          <p:nvPr/>
        </p:nvPicPr>
        <p:blipFill>
          <a:blip r:embed="rId5"/>
          <a:stretch>
            <a:fillRect/>
          </a:stretch>
        </p:blipFill>
        <p:spPr>
          <a:xfrm>
            <a:off x="6858809" y="2175744"/>
            <a:ext cx="4412231" cy="996890"/>
          </a:xfrm>
          <a:prstGeom prst="rect">
            <a:avLst/>
          </a:prstGeom>
        </p:spPr>
      </p:pic>
      <p:pic>
        <p:nvPicPr>
          <p:cNvPr id="5" name="Imagen 4" descr="Interfaz de usuario gráfica, Aplicación&#10;&#10;Descripción generada automáticamente">
            <a:extLst>
              <a:ext uri="{FF2B5EF4-FFF2-40B4-BE49-F238E27FC236}">
                <a16:creationId xmlns:a16="http://schemas.microsoft.com/office/drawing/2014/main" id="{396AB9C6-BA3A-0EFA-989B-8D6A9DAEAFBF}"/>
              </a:ext>
            </a:extLst>
          </p:cNvPr>
          <p:cNvPicPr>
            <a:picLocks noChangeAspect="1"/>
          </p:cNvPicPr>
          <p:nvPr/>
        </p:nvPicPr>
        <p:blipFill>
          <a:blip r:embed="rId6"/>
          <a:stretch>
            <a:fillRect/>
          </a:stretch>
        </p:blipFill>
        <p:spPr>
          <a:xfrm>
            <a:off x="6855664" y="3812695"/>
            <a:ext cx="4418522" cy="2596910"/>
          </a:xfrm>
          <a:prstGeom prst="rect">
            <a:avLst/>
          </a:prstGeom>
        </p:spPr>
      </p:pic>
      <p:sp>
        <p:nvSpPr>
          <p:cNvPr id="7" name="Google Shape;107;p3">
            <a:extLst>
              <a:ext uri="{FF2B5EF4-FFF2-40B4-BE49-F238E27FC236}">
                <a16:creationId xmlns:a16="http://schemas.microsoft.com/office/drawing/2014/main" id="{7FBE6E1E-1C25-1E3E-4988-C54347E75A5E}"/>
              </a:ext>
            </a:extLst>
          </p:cNvPr>
          <p:cNvSpPr/>
          <p:nvPr/>
        </p:nvSpPr>
        <p:spPr>
          <a:xfrm>
            <a:off x="7845408" y="1507839"/>
            <a:ext cx="2434950" cy="754012"/>
          </a:xfrm>
          <a:prstGeom prst="rect">
            <a:avLst/>
          </a:prstGeom>
          <a:noFill/>
          <a:ln>
            <a:noFill/>
          </a:ln>
        </p:spPr>
        <p:txBody>
          <a:bodyPr spcFirstLastPara="1" wrap="square" lIns="91425" tIns="45700" rIns="91425" bIns="45700" anchor="ctr" anchorCtr="0">
            <a:spAutoFit/>
          </a:bodyPr>
          <a:lstStyle/>
          <a:p>
            <a:pPr algn="just"/>
            <a:r>
              <a:rPr lang="es-CO" sz="2400" b="1" dirty="0">
                <a:solidFill>
                  <a:schemeClr val="dk1"/>
                </a:solidFill>
                <a:latin typeface="Calibri"/>
                <a:cs typeface="Calibri"/>
                <a:sym typeface="Calibri"/>
              </a:rPr>
              <a:t>Avances precios</a:t>
            </a:r>
            <a:endParaRPr lang="es-CO" sz="2400" b="1" dirty="0">
              <a:solidFill>
                <a:schemeClr val="dk1"/>
              </a:solidFill>
              <a:latin typeface="Calibri"/>
              <a:cs typeface="Calibri"/>
            </a:endParaRPr>
          </a:p>
          <a:p>
            <a:pPr marL="0" marR="0" lvl="0" indent="0" algn="just">
              <a:lnSpc>
                <a:spcPct val="100000"/>
              </a:lnSpc>
              <a:spcBef>
                <a:spcPts val="0"/>
              </a:spcBef>
              <a:spcAft>
                <a:spcPts val="0"/>
              </a:spcAft>
              <a:buSzPts val="1800"/>
              <a:buFont typeface="Calibri"/>
              <a:buNone/>
            </a:pPr>
            <a:endParaRPr lang="es-CO" sz="1900">
              <a:solidFill>
                <a:schemeClr val="dk1"/>
              </a:solidFill>
              <a:latin typeface="Calibri"/>
              <a:cs typeface="Calibri"/>
            </a:endParaRPr>
          </a:p>
        </p:txBody>
      </p:sp>
      <p:sp>
        <p:nvSpPr>
          <p:cNvPr id="8" name="Google Shape;107;p3">
            <a:extLst>
              <a:ext uri="{FF2B5EF4-FFF2-40B4-BE49-F238E27FC236}">
                <a16:creationId xmlns:a16="http://schemas.microsoft.com/office/drawing/2014/main" id="{7EE0A42E-A8B0-EDA7-988B-B0608867A579}"/>
              </a:ext>
            </a:extLst>
          </p:cNvPr>
          <p:cNvSpPr/>
          <p:nvPr/>
        </p:nvSpPr>
        <p:spPr>
          <a:xfrm>
            <a:off x="7356577" y="3432669"/>
            <a:ext cx="3426987" cy="369291"/>
          </a:xfrm>
          <a:prstGeom prst="rect">
            <a:avLst/>
          </a:prstGeom>
          <a:noFill/>
          <a:ln>
            <a:noFill/>
          </a:ln>
        </p:spPr>
        <p:txBody>
          <a:bodyPr spcFirstLastPara="1" wrap="square" lIns="91425" tIns="45700" rIns="91425" bIns="45700" anchor="ctr" anchorCtr="0">
            <a:spAutoFit/>
          </a:bodyPr>
          <a:lstStyle/>
          <a:p>
            <a:pPr algn="just"/>
            <a:r>
              <a:rPr lang="es-CO" sz="1800" dirty="0">
                <a:solidFill>
                  <a:schemeClr val="dk1"/>
                </a:solidFill>
                <a:latin typeface="Calibri"/>
                <a:cs typeface="Calibri"/>
              </a:rPr>
              <a:t>Tablero predicciones Modelo VEC</a:t>
            </a:r>
          </a:p>
        </p:txBody>
      </p:sp>
      <p:sp>
        <p:nvSpPr>
          <p:cNvPr id="9" name="Google Shape;107;p3">
            <a:extLst>
              <a:ext uri="{FF2B5EF4-FFF2-40B4-BE49-F238E27FC236}">
                <a16:creationId xmlns:a16="http://schemas.microsoft.com/office/drawing/2014/main" id="{1091A0D9-5971-3DBF-5078-2502795E0841}"/>
              </a:ext>
            </a:extLst>
          </p:cNvPr>
          <p:cNvSpPr/>
          <p:nvPr/>
        </p:nvSpPr>
        <p:spPr>
          <a:xfrm>
            <a:off x="1778162" y="1510260"/>
            <a:ext cx="2794383" cy="461624"/>
          </a:xfrm>
          <a:prstGeom prst="rect">
            <a:avLst/>
          </a:prstGeom>
          <a:noFill/>
          <a:ln>
            <a:noFill/>
          </a:ln>
        </p:spPr>
        <p:txBody>
          <a:bodyPr spcFirstLastPara="1" wrap="square" lIns="91425" tIns="45700" rIns="91425" bIns="45700" anchor="ctr" anchorCtr="0">
            <a:spAutoFit/>
          </a:bodyPr>
          <a:lstStyle/>
          <a:p>
            <a:pPr algn="just"/>
            <a:r>
              <a:rPr lang="es-CO" sz="2400" b="1" dirty="0">
                <a:solidFill>
                  <a:schemeClr val="dk1"/>
                </a:solidFill>
                <a:latin typeface="Calibri"/>
                <a:cs typeface="Calibri"/>
                <a:sym typeface="Calibri"/>
              </a:rPr>
              <a:t>Análisis del negocio</a:t>
            </a:r>
            <a:endParaRPr lang="es-ES" dirty="0">
              <a:solidFill>
                <a:schemeClr val="dk1"/>
              </a:solidFill>
            </a:endParaRPr>
          </a:p>
        </p:txBody>
      </p:sp>
      <p:sp>
        <p:nvSpPr>
          <p:cNvPr id="10" name="CuadroTexto 9">
            <a:extLst>
              <a:ext uri="{FF2B5EF4-FFF2-40B4-BE49-F238E27FC236}">
                <a16:creationId xmlns:a16="http://schemas.microsoft.com/office/drawing/2014/main" id="{4561FBB2-1D71-82B8-D1E7-6BABACA4E256}"/>
              </a:ext>
            </a:extLst>
          </p:cNvPr>
          <p:cNvSpPr txBox="1"/>
          <p:nvPr/>
        </p:nvSpPr>
        <p:spPr>
          <a:xfrm>
            <a:off x="267419" y="4868174"/>
            <a:ext cx="5589918"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a:latin typeface="WordVisi_MSFontService"/>
              </a:rPr>
              <a:t>Las principales fuentes de energía en Colombia son la energía hidráulica, el petróleo, el carbón y el gas natural. De igual forma, las actividades energéticas fundamentales incluyen la generación, transmisión, distribución y comercialización. Según la regulación de la Comisión de Regulación de Energía y Gas (CREG), se establece la medición del costo unitario de energía, clasificada según los niveles de tensión, los cuales se determinan por la potencia y el tipo de consumo mensual.</a:t>
            </a:r>
            <a:endParaRPr lang="es-ES"/>
          </a:p>
        </p:txBody>
      </p:sp>
    </p:spTree>
    <p:extLst>
      <p:ext uri="{BB962C8B-B14F-4D97-AF65-F5344CB8AC3E}">
        <p14:creationId xmlns:p14="http://schemas.microsoft.com/office/powerpoint/2010/main" val="202252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3"/>
          <p:cNvPicPr preferRelativeResize="0">
            <a:picLocks noGrp="1"/>
          </p:cNvPicPr>
          <p:nvPr>
            <p:ph type="body" idx="1"/>
          </p:nvPr>
        </p:nvPicPr>
        <p:blipFill rotWithShape="1">
          <a:blip r:embed="rId3">
            <a:alphaModFix/>
          </a:blip>
          <a:srcRect b="75579"/>
          <a:stretch/>
        </p:blipFill>
        <p:spPr>
          <a:xfrm>
            <a:off x="0" y="-144834"/>
            <a:ext cx="12201128" cy="1651670"/>
          </a:xfrm>
          <a:prstGeom prst="rect">
            <a:avLst/>
          </a:prstGeom>
          <a:noFill/>
          <a:ln>
            <a:noFill/>
          </a:ln>
        </p:spPr>
      </p:pic>
      <p:sp>
        <p:nvSpPr>
          <p:cNvPr id="105" name="Google Shape;105;p3"/>
          <p:cNvSpPr txBox="1"/>
          <p:nvPr/>
        </p:nvSpPr>
        <p:spPr>
          <a:xfrm>
            <a:off x="1448818" y="122465"/>
            <a:ext cx="6243697" cy="1077178"/>
          </a:xfrm>
          <a:prstGeom prst="rect">
            <a:avLst/>
          </a:prstGeom>
          <a:noFill/>
          <a:ln>
            <a:noFill/>
          </a:ln>
        </p:spPr>
        <p:txBody>
          <a:bodyPr spcFirstLastPara="1" wrap="square" lIns="91425" tIns="45700" rIns="91425" bIns="45700" anchor="t" anchorCtr="0">
            <a:spAutoFit/>
          </a:bodyPr>
          <a:lstStyle/>
          <a:p>
            <a:r>
              <a:rPr lang="es-CO" sz="3200" b="1">
                <a:solidFill>
                  <a:schemeClr val="lt1"/>
                </a:solidFill>
                <a:latin typeface="Calibri"/>
                <a:cs typeface="Calibri"/>
                <a:sym typeface="Calibri"/>
              </a:rPr>
              <a:t>Relación estratégica con el negocio</a:t>
            </a:r>
            <a:endParaRPr>
              <a:solidFill>
                <a:schemeClr val="lt1"/>
              </a:solidFill>
            </a:endParaRPr>
          </a:p>
          <a:p>
            <a:pPr marL="0" marR="0" lvl="0" indent="0" algn="l">
              <a:spcBef>
                <a:spcPts val="0"/>
              </a:spcBef>
              <a:spcAft>
                <a:spcPts val="0"/>
              </a:spcAft>
              <a:buNone/>
            </a:pPr>
            <a:r>
              <a:rPr lang="es-CO" sz="3200">
                <a:solidFill>
                  <a:schemeClr val="lt1"/>
                </a:solidFill>
                <a:latin typeface="Calibri"/>
                <a:ea typeface="Calibri"/>
                <a:cs typeface="Calibri"/>
                <a:sym typeface="Calibri"/>
              </a:rPr>
              <a:t>Problema del negocio</a:t>
            </a:r>
            <a:endParaRPr lang="es-ES">
              <a:solidFill>
                <a:schemeClr val="lt1"/>
              </a:solidFill>
            </a:endParaRPr>
          </a:p>
        </p:txBody>
      </p:sp>
      <p:sp>
        <p:nvSpPr>
          <p:cNvPr id="106" name="Google Shape;106;p3"/>
          <p:cNvSpPr txBox="1"/>
          <p:nvPr/>
        </p:nvSpPr>
        <p:spPr>
          <a:xfrm>
            <a:off x="2459623" y="2172247"/>
            <a:ext cx="26778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Objetivo General</a:t>
            </a:r>
            <a:endParaRPr/>
          </a:p>
        </p:txBody>
      </p:sp>
      <p:sp>
        <p:nvSpPr>
          <p:cNvPr id="107" name="Google Shape;107;p3"/>
          <p:cNvSpPr/>
          <p:nvPr/>
        </p:nvSpPr>
        <p:spPr>
          <a:xfrm>
            <a:off x="512956" y="1358143"/>
            <a:ext cx="6417478" cy="5309105"/>
          </a:xfrm>
          <a:prstGeom prst="rect">
            <a:avLst/>
          </a:prstGeom>
          <a:noFill/>
          <a:ln>
            <a:noFill/>
          </a:ln>
        </p:spPr>
        <p:txBody>
          <a:bodyPr spcFirstLastPara="1" wrap="square" lIns="91425" tIns="45700" rIns="91425" bIns="45700" anchor="ctr" anchorCtr="0">
            <a:spAutoFit/>
          </a:bodyPr>
          <a:lstStyle/>
          <a:p>
            <a:pPr algn="just"/>
            <a:r>
              <a:rPr lang="es-CO" sz="1600" dirty="0">
                <a:solidFill>
                  <a:schemeClr val="dk1"/>
                </a:solidFill>
                <a:latin typeface="Calibri"/>
                <a:ea typeface="Calibri"/>
                <a:cs typeface="Calibri"/>
                <a:sym typeface="Calibri"/>
              </a:rPr>
              <a:t>El Ministerio de Energía requiere </a:t>
            </a:r>
            <a:r>
              <a:rPr lang="es-CO" sz="1600" b="1" dirty="0">
                <a:solidFill>
                  <a:schemeClr val="dk1"/>
                </a:solidFill>
                <a:latin typeface="Calibri"/>
                <a:ea typeface="Calibri"/>
                <a:cs typeface="Calibri"/>
                <a:sym typeface="Calibri"/>
              </a:rPr>
              <a:t>conocer la proyección del costo unitario</a:t>
            </a:r>
            <a:r>
              <a:rPr lang="es-CO" sz="1600" dirty="0">
                <a:solidFill>
                  <a:schemeClr val="dk1"/>
                </a:solidFill>
                <a:latin typeface="Calibri"/>
                <a:ea typeface="Calibri"/>
                <a:cs typeface="Calibri"/>
                <a:sym typeface="Calibri"/>
              </a:rPr>
              <a:t> de energía en Colombia para poder proporcionar recomendaciones basadas en datos y así </a:t>
            </a:r>
            <a:r>
              <a:rPr lang="es-CO" sz="1600" b="1" dirty="0">
                <a:solidFill>
                  <a:schemeClr val="dk1"/>
                </a:solidFill>
                <a:latin typeface="Calibri"/>
                <a:ea typeface="Calibri"/>
                <a:cs typeface="Calibri"/>
                <a:sym typeface="Calibri"/>
              </a:rPr>
              <a:t>optimizar la estructura tarifaria, balanceando eficiencia, sostenibilidad, transparencia y equidad,</a:t>
            </a:r>
            <a:r>
              <a:rPr lang="es-CO" sz="1600" dirty="0">
                <a:solidFill>
                  <a:schemeClr val="dk1"/>
                </a:solidFill>
                <a:latin typeface="Calibri"/>
                <a:ea typeface="Calibri"/>
                <a:cs typeface="Calibri"/>
                <a:sym typeface="Calibri"/>
              </a:rPr>
              <a:t> así como, proporcionar </a:t>
            </a:r>
            <a:r>
              <a:rPr lang="es-CO" sz="1600" b="1" dirty="0">
                <a:solidFill>
                  <a:schemeClr val="dk1"/>
                </a:solidFill>
                <a:latin typeface="Calibri"/>
                <a:ea typeface="Calibri"/>
                <a:cs typeface="Calibri"/>
                <a:sym typeface="Calibri"/>
              </a:rPr>
              <a:t>alertas tempranas para identificar posibles anomalías o cambios en los costos futuros</a:t>
            </a:r>
            <a:r>
              <a:rPr lang="es-CO" sz="1600" dirty="0">
                <a:solidFill>
                  <a:schemeClr val="dk1"/>
                </a:solidFill>
                <a:latin typeface="Calibri"/>
                <a:ea typeface="Calibri"/>
                <a:cs typeface="Calibri"/>
                <a:sym typeface="Calibri"/>
              </a:rPr>
              <a:t>. </a:t>
            </a:r>
            <a:endParaRPr lang="es-CO" sz="1600" dirty="0">
              <a:solidFill>
                <a:schemeClr val="dk1"/>
              </a:solidFill>
              <a:latin typeface="Calibri"/>
              <a:ea typeface="Calibri"/>
              <a:cs typeface="Calibri"/>
            </a:endParaRPr>
          </a:p>
          <a:p>
            <a:pPr algn="just"/>
            <a:endParaRPr lang="es-CO" sz="1600" dirty="0">
              <a:solidFill>
                <a:schemeClr val="dk1"/>
              </a:solidFill>
              <a:latin typeface="Calibri"/>
              <a:ea typeface="Calibri"/>
              <a:cs typeface="Calibri"/>
              <a:sym typeface="Calibri"/>
            </a:endParaRPr>
          </a:p>
          <a:p>
            <a:pPr algn="just"/>
            <a:r>
              <a:rPr lang="es-CO" sz="1600" dirty="0">
                <a:solidFill>
                  <a:schemeClr val="dk1"/>
                </a:solidFill>
                <a:latin typeface="Calibri"/>
                <a:ea typeface="Calibri"/>
                <a:cs typeface="Calibri"/>
                <a:sym typeface="Calibri"/>
              </a:rPr>
              <a:t>También permite </a:t>
            </a:r>
            <a:r>
              <a:rPr lang="es-CO" sz="1600" b="1" dirty="0" err="1">
                <a:solidFill>
                  <a:schemeClr val="dk1"/>
                </a:solidFill>
                <a:latin typeface="Calibri"/>
                <a:ea typeface="Calibri"/>
                <a:cs typeface="Calibri"/>
                <a:sym typeface="Calibri"/>
              </a:rPr>
              <a:t>disponibilizar</a:t>
            </a:r>
            <a:r>
              <a:rPr lang="es-CO" sz="1600" b="1" dirty="0">
                <a:solidFill>
                  <a:schemeClr val="dk1"/>
                </a:solidFill>
                <a:latin typeface="Calibri"/>
                <a:ea typeface="Calibri"/>
                <a:cs typeface="Calibri"/>
                <a:sym typeface="Calibri"/>
              </a:rPr>
              <a:t> la información para los usuarios y </a:t>
            </a:r>
            <a:r>
              <a:rPr lang="es-CO" sz="1600" b="1" dirty="0" err="1">
                <a:solidFill>
                  <a:schemeClr val="dk1"/>
                </a:solidFill>
                <a:latin typeface="Calibri"/>
                <a:ea typeface="Calibri"/>
                <a:cs typeface="Calibri"/>
                <a:sym typeface="Calibri"/>
              </a:rPr>
              <a:t>stakeholders</a:t>
            </a:r>
            <a:r>
              <a:rPr lang="es-CO" sz="1600" b="1" dirty="0">
                <a:solidFill>
                  <a:schemeClr val="dk1"/>
                </a:solidFill>
                <a:latin typeface="Calibri"/>
                <a:ea typeface="Calibri"/>
                <a:cs typeface="Calibri"/>
                <a:sym typeface="Calibri"/>
              </a:rPr>
              <a:t> del sector,</a:t>
            </a:r>
            <a:r>
              <a:rPr lang="es-CO" sz="1600" dirty="0">
                <a:solidFill>
                  <a:schemeClr val="dk1"/>
                </a:solidFill>
                <a:latin typeface="Calibri"/>
                <a:ea typeface="Calibri"/>
                <a:cs typeface="Calibri"/>
                <a:sym typeface="Calibri"/>
              </a:rPr>
              <a:t> lo cual es fundamental para la planificación presupuestaria de entidades públicas y privadas, anticipando y gestionando los gastos energéticos futuros de manera informada.</a:t>
            </a:r>
            <a:endParaRPr lang="es-CO" sz="1600">
              <a:solidFill>
                <a:schemeClr val="dk1"/>
              </a:solidFill>
              <a:latin typeface="Calibri"/>
              <a:cs typeface="Calibri"/>
            </a:endParaRPr>
          </a:p>
          <a:p>
            <a:pPr algn="just"/>
            <a:endParaRPr lang="es-CO" sz="1600">
              <a:solidFill>
                <a:schemeClr val="dk1"/>
              </a:solidFill>
              <a:latin typeface="Calibri"/>
              <a:ea typeface="Calibri"/>
              <a:cs typeface="Calibri"/>
            </a:endParaRPr>
          </a:p>
          <a:p>
            <a:pPr algn="just"/>
            <a:r>
              <a:rPr lang="es-CO" sz="1600" dirty="0">
                <a:solidFill>
                  <a:schemeClr val="dk1"/>
                </a:solidFill>
                <a:latin typeface="Calibri"/>
                <a:ea typeface="Calibri"/>
                <a:cs typeface="Calibri"/>
              </a:rPr>
              <a:t>El Ministerio realizó un primer acercamiento en el ámbito analítico para </a:t>
            </a:r>
            <a:r>
              <a:rPr lang="es-CO" sz="1600" dirty="0">
                <a:solidFill>
                  <a:schemeClr val="dk1"/>
                </a:solidFill>
                <a:latin typeface="Calibri"/>
                <a:ea typeface="Calibri"/>
                <a:cs typeface="Calibri"/>
                <a:sym typeface="Calibri"/>
              </a:rPr>
              <a:t>la </a:t>
            </a:r>
            <a:r>
              <a:rPr lang="es-CO" sz="1600" b="1" dirty="0">
                <a:solidFill>
                  <a:schemeClr val="dk1"/>
                </a:solidFill>
                <a:latin typeface="Calibri"/>
                <a:ea typeface="Calibri"/>
                <a:cs typeface="Calibri"/>
                <a:sym typeface="Calibri"/>
              </a:rPr>
              <a:t>construcción de un modelo de predicción</a:t>
            </a:r>
            <a:r>
              <a:rPr lang="es-CO" sz="1600" dirty="0">
                <a:solidFill>
                  <a:schemeClr val="dk1"/>
                </a:solidFill>
                <a:latin typeface="Calibri"/>
                <a:ea typeface="Calibri"/>
                <a:cs typeface="Calibri"/>
                <a:sym typeface="Calibri"/>
              </a:rPr>
              <a:t> de los componentes del costo unitario de energía eléctrica en Colombia; sin embargo, este</a:t>
            </a:r>
            <a:r>
              <a:rPr lang="es-CO" sz="1600" b="1" dirty="0">
                <a:solidFill>
                  <a:schemeClr val="dk1"/>
                </a:solidFill>
                <a:latin typeface="Calibri"/>
                <a:ea typeface="Calibri"/>
                <a:cs typeface="Calibri"/>
                <a:sym typeface="Calibri"/>
              </a:rPr>
              <a:t> no se encuentra actualizado</a:t>
            </a:r>
            <a:r>
              <a:rPr lang="es-CO" sz="1600" dirty="0">
                <a:solidFill>
                  <a:schemeClr val="dk1"/>
                </a:solidFill>
                <a:latin typeface="Calibri"/>
                <a:ea typeface="Calibri"/>
                <a:cs typeface="Calibri"/>
                <a:sym typeface="Calibri"/>
              </a:rPr>
              <a:t> ni ofrece la precisión o la granularidad necesarias para evaluar adecuadamente el impacto de variables exógenas. Por lo tanto, es esencial desarrollar y explorar modelos analíticos más avanzados que superen estas limitaciones y proporcionen predicciones más detalladas y fiables.</a:t>
            </a:r>
            <a:endParaRPr lang="es-CO" sz="1600" dirty="0">
              <a:solidFill>
                <a:schemeClr val="dk1"/>
              </a:solidFill>
              <a:sym typeface="Calibri"/>
            </a:endParaRPr>
          </a:p>
          <a:p>
            <a:pPr marL="0" marR="0" lvl="0" indent="0" algn="just">
              <a:lnSpc>
                <a:spcPct val="100000"/>
              </a:lnSpc>
              <a:spcBef>
                <a:spcPts val="0"/>
              </a:spcBef>
              <a:spcAft>
                <a:spcPts val="0"/>
              </a:spcAft>
              <a:buSzPts val="1800"/>
              <a:buFont typeface="Calibri"/>
              <a:buNone/>
            </a:pPr>
            <a:endParaRPr lang="es-CO" sz="1900">
              <a:solidFill>
                <a:schemeClr val="dk1"/>
              </a:solidFill>
              <a:latin typeface="Calibri"/>
              <a:cs typeface="Calibri"/>
            </a:endParaRPr>
          </a:p>
        </p:txBody>
      </p:sp>
      <p:sp>
        <p:nvSpPr>
          <p:cNvPr id="109" name="Google Shape;109;p3"/>
          <p:cNvSpPr txBox="1"/>
          <p:nvPr/>
        </p:nvSpPr>
        <p:spPr>
          <a:xfrm>
            <a:off x="6951528" y="5832222"/>
            <a:ext cx="5243594"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200" b="1" i="1">
                <a:solidFill>
                  <a:schemeClr val="dk1"/>
                </a:solidFill>
                <a:latin typeface="Calibri"/>
                <a:ea typeface="Calibri"/>
                <a:cs typeface="Calibri"/>
                <a:sym typeface="Calibri"/>
              </a:rPr>
              <a:t>Tomado de </a:t>
            </a:r>
            <a:r>
              <a:rPr lang="es-CO" sz="1200" i="1">
                <a:solidFill>
                  <a:srgbClr val="212529"/>
                </a:solidFill>
                <a:highlight>
                  <a:srgbClr val="FFFFFF"/>
                </a:highlight>
                <a:ea typeface="Calibri"/>
              </a:rPr>
              <a:t>Wikipedia</a:t>
            </a:r>
            <a:endParaRPr lang="es-ES" sz="1200" b="0" i="1">
              <a:solidFill>
                <a:srgbClr val="212529"/>
              </a:solidFill>
              <a:highlight>
                <a:srgbClr val="FFFFFF"/>
              </a:highlight>
              <a:latin typeface="Arial"/>
              <a:ea typeface="Arial"/>
              <a:cs typeface="Aria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C2C0C68E-E378-C4D1-4D87-3D96D9ED6FAA}"/>
              </a:ext>
            </a:extLst>
          </p:cNvPr>
          <p:cNvPicPr>
            <a:picLocks noChangeAspect="1"/>
          </p:cNvPicPr>
          <p:nvPr/>
        </p:nvPicPr>
        <p:blipFill>
          <a:blip r:embed="rId4"/>
          <a:stretch>
            <a:fillRect/>
          </a:stretch>
        </p:blipFill>
        <p:spPr>
          <a:xfrm>
            <a:off x="7551389" y="2168004"/>
            <a:ext cx="3653494" cy="3141351"/>
          </a:xfrm>
          <a:prstGeom prst="rect">
            <a:avLst/>
          </a:prstGeom>
        </p:spPr>
      </p:pic>
    </p:spTree>
    <p:extLst>
      <p:ext uri="{BB962C8B-B14F-4D97-AF65-F5344CB8AC3E}">
        <p14:creationId xmlns:p14="http://schemas.microsoft.com/office/powerpoint/2010/main" val="102294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6"/>
          <p:cNvPicPr preferRelativeResize="0">
            <a:picLocks noGrp="1"/>
          </p:cNvPicPr>
          <p:nvPr>
            <p:ph type="body" idx="1"/>
          </p:nvPr>
        </p:nvPicPr>
        <p:blipFill rotWithShape="1">
          <a:blip r:embed="rId3">
            <a:alphaModFix/>
          </a:blip>
          <a:srcRect b="75579"/>
          <a:stretch/>
        </p:blipFill>
        <p:spPr>
          <a:xfrm>
            <a:off x="0" y="-144834"/>
            <a:ext cx="12201128" cy="1651670"/>
          </a:xfrm>
          <a:prstGeom prst="rect">
            <a:avLst/>
          </a:prstGeom>
          <a:noFill/>
          <a:ln>
            <a:noFill/>
          </a:ln>
        </p:spPr>
      </p:pic>
      <p:sp>
        <p:nvSpPr>
          <p:cNvPr id="158" name="Google Shape;158;p6"/>
          <p:cNvSpPr txBox="1"/>
          <p:nvPr/>
        </p:nvSpPr>
        <p:spPr>
          <a:xfrm>
            <a:off x="1448818" y="122465"/>
            <a:ext cx="5018319"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lt1"/>
                </a:solidFill>
                <a:latin typeface="Calibri"/>
                <a:ea typeface="Calibri"/>
                <a:cs typeface="Calibri"/>
                <a:sym typeface="Calibri"/>
              </a:rPr>
              <a:t>Entendimiento del negocio</a:t>
            </a:r>
            <a:endParaRPr/>
          </a:p>
          <a:p>
            <a:pPr marL="0" marR="0" lvl="0" indent="0" algn="l" rtl="0">
              <a:spcBef>
                <a:spcPts val="0"/>
              </a:spcBef>
              <a:spcAft>
                <a:spcPts val="0"/>
              </a:spcAft>
              <a:buNone/>
            </a:pPr>
            <a:r>
              <a:rPr lang="es-CO" sz="3200">
                <a:solidFill>
                  <a:schemeClr val="lt1"/>
                </a:solidFill>
                <a:latin typeface="Calibri"/>
                <a:ea typeface="Calibri"/>
                <a:cs typeface="Calibri"/>
                <a:sym typeface="Calibri"/>
              </a:rPr>
              <a:t>Objetivo General</a:t>
            </a:r>
            <a:endParaRPr/>
          </a:p>
        </p:txBody>
      </p:sp>
      <p:sp>
        <p:nvSpPr>
          <p:cNvPr id="159" name="Google Shape;159;p6"/>
          <p:cNvSpPr/>
          <p:nvPr/>
        </p:nvSpPr>
        <p:spPr>
          <a:xfrm>
            <a:off x="294411" y="2197242"/>
            <a:ext cx="7306394" cy="4199124"/>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Calibri"/>
              <a:ea typeface="Calibri"/>
              <a:cs typeface="Calibri"/>
              <a:sym typeface="Calibri"/>
            </a:endParaRPr>
          </a:p>
        </p:txBody>
      </p:sp>
      <p:sp>
        <p:nvSpPr>
          <p:cNvPr id="160" name="Google Shape;160;p6"/>
          <p:cNvSpPr/>
          <p:nvPr/>
        </p:nvSpPr>
        <p:spPr>
          <a:xfrm>
            <a:off x="278944" y="2098684"/>
            <a:ext cx="7322007" cy="516458"/>
          </a:xfrm>
          <a:prstGeom prst="rect">
            <a:avLst/>
          </a:prstGeom>
          <a:solidFill>
            <a:srgbClr val="143F6A"/>
          </a:solidFill>
          <a:ln w="12700" cap="flat" cmpd="sng">
            <a:solidFill>
              <a:srgbClr val="1F2B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6"/>
          <p:cNvSpPr/>
          <p:nvPr/>
        </p:nvSpPr>
        <p:spPr>
          <a:xfrm>
            <a:off x="-472599" y="2822619"/>
            <a:ext cx="7907400" cy="3416279"/>
          </a:xfrm>
          <a:prstGeom prst="rect">
            <a:avLst/>
          </a:prstGeom>
          <a:noFill/>
          <a:ln>
            <a:noFill/>
          </a:ln>
        </p:spPr>
        <p:txBody>
          <a:bodyPr spcFirstLastPara="1" wrap="square" lIns="91425" tIns="45700" rIns="91425" bIns="45700" anchor="ctr" anchorCtr="0">
            <a:spAutoFit/>
          </a:bodyPr>
          <a:lstStyle/>
          <a:p>
            <a:pPr marL="914400" lvl="2" algn="just">
              <a:lnSpc>
                <a:spcPct val="150000"/>
              </a:lnSpc>
            </a:pP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Desarrollar un modelo de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machine </a:t>
            </a:r>
            <a:r>
              <a:rPr lang="es-CO" sz="1800" err="1">
                <a:solidFill>
                  <a:schemeClr val="dk1"/>
                </a:solidFill>
                <a:latin typeface="Calibri" panose="020F0502020204030204" pitchFamily="34" charset="0"/>
                <a:ea typeface="Calibri" panose="020F0502020204030204" pitchFamily="34" charset="0"/>
                <a:cs typeface="Calibri" panose="020F0502020204030204" pitchFamily="34" charset="0"/>
              </a:rPr>
              <a:t>learning</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 durante el segundo semestre de 2024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que</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 mediante el análisis</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de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datos históricos, identifique patrones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y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tendencias para estimar el costo unitario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de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energía eléctrica en el segmento residencial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de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Colombia a seis meses</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 con el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propósito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de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mejorar la precisión del modelo actualmente utilizado por el ministerio entregando una mejor proyección del costo unitario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de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energía en Colombia, para soportar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la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toma de decisiones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de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negocio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que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realiza el ministerio </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de </a:t>
            </a:r>
            <a:r>
              <a:rPr lang="es-CO" sz="1800">
                <a:solidFill>
                  <a:schemeClr val="dk1"/>
                </a:solidFill>
                <a:latin typeface="Calibri" panose="020F0502020204030204" pitchFamily="34" charset="0"/>
                <a:ea typeface="Calibri" panose="020F0502020204030204" pitchFamily="34" charset="0"/>
                <a:cs typeface="Calibri" panose="020F0502020204030204" pitchFamily="34" charset="0"/>
              </a:rPr>
              <a:t>Energía</a:t>
            </a:r>
            <a:r>
              <a:rPr lang="es-CO" sz="18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a:t>
            </a:r>
            <a:endParaRPr lang="es-ES" sz="180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162" name="Google Shape;162;p6"/>
          <p:cNvSpPr txBox="1"/>
          <p:nvPr/>
        </p:nvSpPr>
        <p:spPr>
          <a:xfrm>
            <a:off x="2459623" y="2172247"/>
            <a:ext cx="26778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Objetivo General</a:t>
            </a:r>
            <a:endParaRPr/>
          </a:p>
        </p:txBody>
      </p:sp>
      <p:pic>
        <p:nvPicPr>
          <p:cNvPr id="3" name="Imagen 2" descr="Imagen que contiene Forma&#10;&#10;Descripción generada automáticamente">
            <a:extLst>
              <a:ext uri="{FF2B5EF4-FFF2-40B4-BE49-F238E27FC236}">
                <a16:creationId xmlns:a16="http://schemas.microsoft.com/office/drawing/2014/main" id="{B3F9B08C-040D-8AA9-B139-A2A49A9D160B}"/>
              </a:ext>
            </a:extLst>
          </p:cNvPr>
          <p:cNvPicPr>
            <a:picLocks noChangeAspect="1"/>
          </p:cNvPicPr>
          <p:nvPr/>
        </p:nvPicPr>
        <p:blipFill>
          <a:blip r:embed="rId4"/>
          <a:stretch>
            <a:fillRect/>
          </a:stretch>
        </p:blipFill>
        <p:spPr>
          <a:xfrm>
            <a:off x="8201811" y="2632919"/>
            <a:ext cx="3327770" cy="33277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p:nvPr/>
        </p:nvSpPr>
        <p:spPr>
          <a:xfrm>
            <a:off x="3538315" y="4848191"/>
            <a:ext cx="5115371" cy="2409548"/>
          </a:xfrm>
          <a:custGeom>
            <a:avLst/>
            <a:gdLst/>
            <a:ahLst/>
            <a:cxnLst/>
            <a:rect l="l" t="t" r="r" b="b"/>
            <a:pathLst>
              <a:path w="7673056" h="7673056" extrusionOk="0">
                <a:moveTo>
                  <a:pt x="0" y="0"/>
                </a:moveTo>
                <a:lnTo>
                  <a:pt x="7673056" y="0"/>
                </a:lnTo>
                <a:lnTo>
                  <a:pt x="7673056" y="7673056"/>
                </a:lnTo>
                <a:lnTo>
                  <a:pt x="0" y="7673056"/>
                </a:lnTo>
                <a:lnTo>
                  <a:pt x="0" y="0"/>
                </a:lnTo>
                <a:close/>
              </a:path>
            </a:pathLst>
          </a:custGeom>
          <a:blipFill rotWithShape="1">
            <a:blip r:embed="rId3">
              <a:alphaModFix/>
            </a:blip>
            <a:stretch>
              <a:fillRect b="-11228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9" name="Google Shape;169;p7"/>
          <p:cNvSpPr/>
          <p:nvPr/>
        </p:nvSpPr>
        <p:spPr>
          <a:xfrm>
            <a:off x="5339581" y="4540814"/>
            <a:ext cx="1492245" cy="1492245"/>
          </a:xfrm>
          <a:custGeom>
            <a:avLst/>
            <a:gdLst/>
            <a:ahLst/>
            <a:cxnLst/>
            <a:rect l="l" t="t" r="r" b="b"/>
            <a:pathLst>
              <a:path w="2238367" h="2238367" extrusionOk="0">
                <a:moveTo>
                  <a:pt x="0" y="0"/>
                </a:moveTo>
                <a:lnTo>
                  <a:pt x="2238368" y="0"/>
                </a:lnTo>
                <a:lnTo>
                  <a:pt x="2238368" y="2238367"/>
                </a:lnTo>
                <a:lnTo>
                  <a:pt x="0" y="223836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1" name="Google Shape;171;p7"/>
          <p:cNvSpPr/>
          <p:nvPr/>
        </p:nvSpPr>
        <p:spPr>
          <a:xfrm>
            <a:off x="7418203" y="5280616"/>
            <a:ext cx="1492245" cy="1492245"/>
          </a:xfrm>
          <a:custGeom>
            <a:avLst/>
            <a:gdLst/>
            <a:ahLst/>
            <a:cxnLst/>
            <a:rect l="l" t="t" r="r" b="b"/>
            <a:pathLst>
              <a:path w="2238367" h="2238367" extrusionOk="0">
                <a:moveTo>
                  <a:pt x="0" y="0"/>
                </a:moveTo>
                <a:lnTo>
                  <a:pt x="2238367" y="0"/>
                </a:lnTo>
                <a:lnTo>
                  <a:pt x="2238367" y="2238368"/>
                </a:lnTo>
                <a:lnTo>
                  <a:pt x="0" y="2238368"/>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175" name="Google Shape;175;p7"/>
          <p:cNvGrpSpPr/>
          <p:nvPr/>
        </p:nvGrpSpPr>
        <p:grpSpPr>
          <a:xfrm>
            <a:off x="1182951" y="1627264"/>
            <a:ext cx="2316002" cy="576474"/>
            <a:chOff x="0" y="-57150"/>
            <a:chExt cx="914964" cy="227743"/>
          </a:xfrm>
        </p:grpSpPr>
        <p:sp>
          <p:nvSpPr>
            <p:cNvPr id="176" name="Google Shape;176;p7"/>
            <p:cNvSpPr/>
            <p:nvPr/>
          </p:nvSpPr>
          <p:spPr>
            <a:xfrm>
              <a:off x="0" y="0"/>
              <a:ext cx="914964" cy="170593"/>
            </a:xfrm>
            <a:custGeom>
              <a:avLst/>
              <a:gdLst/>
              <a:ahLst/>
              <a:cxnLst/>
              <a:rect l="l" t="t" r="r" b="b"/>
              <a:pathLst>
                <a:path w="914964" h="170593" extrusionOk="0">
                  <a:moveTo>
                    <a:pt x="0" y="0"/>
                  </a:moveTo>
                  <a:lnTo>
                    <a:pt x="914964" y="0"/>
                  </a:lnTo>
                  <a:lnTo>
                    <a:pt x="914964" y="170593"/>
                  </a:lnTo>
                  <a:lnTo>
                    <a:pt x="0" y="170593"/>
                  </a:lnTo>
                  <a:close/>
                </a:path>
              </a:pathLst>
            </a:custGeom>
            <a:solidFill>
              <a:srgbClr val="143F6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7" name="Google Shape;177;p7"/>
            <p:cNvSpPr txBox="1"/>
            <p:nvPr/>
          </p:nvSpPr>
          <p:spPr>
            <a:xfrm>
              <a:off x="0" y="-57150"/>
              <a:ext cx="914964" cy="227743"/>
            </a:xfrm>
            <a:prstGeom prst="rect">
              <a:avLst/>
            </a:prstGeom>
            <a:solidFill>
              <a:srgbClr val="143F6A"/>
            </a:solidFill>
            <a:ln>
              <a:noFill/>
            </a:ln>
          </p:spPr>
          <p:txBody>
            <a:bodyPr spcFirstLastPara="1" wrap="square" lIns="33850" tIns="33850" rIns="33850" bIns="33850" anchor="ctr" anchorCtr="0">
              <a:noAutofit/>
            </a:bodyPr>
            <a:lstStyle/>
            <a:p>
              <a:pPr marL="0" marR="0" lvl="0" indent="0" algn="ctr" rtl="0">
                <a:lnSpc>
                  <a:spcPct val="138047"/>
                </a:lnSpc>
                <a:spcBef>
                  <a:spcPts val="0"/>
                </a:spcBef>
                <a:spcAft>
                  <a:spcPts val="0"/>
                </a:spcAft>
                <a:buNone/>
              </a:pPr>
              <a:r>
                <a:rPr lang="es-CO" sz="1987" b="1">
                  <a:solidFill>
                    <a:srgbClr val="FFFFFF"/>
                  </a:solidFill>
                  <a:latin typeface="DM Sans"/>
                  <a:ea typeface="DM Sans"/>
                  <a:cs typeface="DM Sans"/>
                  <a:sym typeface="DM Sans"/>
                </a:rPr>
                <a:t>Objetivo n° 1</a:t>
              </a:r>
              <a:endParaRPr/>
            </a:p>
          </p:txBody>
        </p:sp>
      </p:grpSp>
      <p:sp>
        <p:nvSpPr>
          <p:cNvPr id="178" name="Google Shape;178;p7"/>
          <p:cNvSpPr txBox="1"/>
          <p:nvPr/>
        </p:nvSpPr>
        <p:spPr>
          <a:xfrm>
            <a:off x="872786" y="2331293"/>
            <a:ext cx="2945426" cy="2208810"/>
          </a:xfrm>
          <a:prstGeom prst="rect">
            <a:avLst/>
          </a:prstGeom>
          <a:noFill/>
          <a:ln>
            <a:noFill/>
          </a:ln>
        </p:spPr>
        <p:txBody>
          <a:bodyPr spcFirstLastPara="1" wrap="square" lIns="0" tIns="0" rIns="0" bIns="0" anchor="t" anchorCtr="0">
            <a:spAutoFit/>
          </a:bodyPr>
          <a:lstStyle/>
          <a:p>
            <a:pPr algn="ctr">
              <a:lnSpc>
                <a:spcPct val="138034"/>
              </a:lnSpc>
            </a:pPr>
            <a:r>
              <a:rPr lang="es-CO" sz="1300" dirty="0">
                <a:solidFill>
                  <a:srgbClr val="231F20"/>
                </a:solidFill>
                <a:latin typeface="DM Sans"/>
                <a:ea typeface="DM Sans"/>
                <a:cs typeface="DM Sans"/>
                <a:sym typeface="DM Sans"/>
              </a:rPr>
              <a:t>Analizar el contexto del negocio y evaluar los datos históricos del </a:t>
            </a:r>
            <a:r>
              <a:rPr lang="es-CO" sz="1300" b="1" dirty="0">
                <a:solidFill>
                  <a:srgbClr val="231F20"/>
                </a:solidFill>
                <a:latin typeface="DM Sans"/>
                <a:ea typeface="DM Sans"/>
                <a:cs typeface="DM Sans"/>
                <a:sym typeface="DM Sans"/>
              </a:rPr>
              <a:t>costo unitario de energía eléctrica residencial en Colombia</a:t>
            </a:r>
            <a:r>
              <a:rPr lang="es-CO" sz="1300" dirty="0">
                <a:solidFill>
                  <a:srgbClr val="231F20"/>
                </a:solidFill>
                <a:latin typeface="DM Sans"/>
                <a:ea typeface="DM Sans"/>
                <a:cs typeface="DM Sans"/>
                <a:sym typeface="DM Sans"/>
              </a:rPr>
              <a:t>, mediante la exploración de las características del </a:t>
            </a:r>
            <a:r>
              <a:rPr lang="es-CO" sz="1300" b="1" dirty="0">
                <a:solidFill>
                  <a:srgbClr val="231F20"/>
                </a:solidFill>
                <a:latin typeface="DM Sans"/>
                <a:ea typeface="DM Sans"/>
                <a:cs typeface="DM Sans"/>
                <a:sym typeface="DM Sans"/>
              </a:rPr>
              <a:t>modelo de predicción actual del ministerio y</a:t>
            </a:r>
            <a:r>
              <a:rPr lang="es-CO" sz="1300" dirty="0">
                <a:solidFill>
                  <a:srgbClr val="231F20"/>
                </a:solidFill>
                <a:latin typeface="DM Sans"/>
                <a:ea typeface="DM Sans"/>
                <a:cs typeface="DM Sans"/>
                <a:sym typeface="DM Sans"/>
              </a:rPr>
              <a:t> la interpretación de los datos disponibles</a:t>
            </a:r>
            <a:endParaRPr lang="es-ES" dirty="0"/>
          </a:p>
        </p:txBody>
      </p:sp>
      <p:grpSp>
        <p:nvGrpSpPr>
          <p:cNvPr id="179" name="Google Shape;179;p7"/>
          <p:cNvGrpSpPr/>
          <p:nvPr/>
        </p:nvGrpSpPr>
        <p:grpSpPr>
          <a:xfrm>
            <a:off x="4922782" y="1520409"/>
            <a:ext cx="2316002" cy="576474"/>
            <a:chOff x="0" y="-57150"/>
            <a:chExt cx="914964" cy="227743"/>
          </a:xfrm>
        </p:grpSpPr>
        <p:sp>
          <p:nvSpPr>
            <p:cNvPr id="180" name="Google Shape;180;p7"/>
            <p:cNvSpPr/>
            <p:nvPr/>
          </p:nvSpPr>
          <p:spPr>
            <a:xfrm>
              <a:off x="0" y="0"/>
              <a:ext cx="914964" cy="170593"/>
            </a:xfrm>
            <a:custGeom>
              <a:avLst/>
              <a:gdLst/>
              <a:ahLst/>
              <a:cxnLst/>
              <a:rect l="l" t="t" r="r" b="b"/>
              <a:pathLst>
                <a:path w="914964" h="170593" extrusionOk="0">
                  <a:moveTo>
                    <a:pt x="0" y="0"/>
                  </a:moveTo>
                  <a:lnTo>
                    <a:pt x="914964" y="0"/>
                  </a:lnTo>
                  <a:lnTo>
                    <a:pt x="914964" y="170593"/>
                  </a:lnTo>
                  <a:lnTo>
                    <a:pt x="0" y="170593"/>
                  </a:lnTo>
                  <a:close/>
                </a:path>
              </a:pathLst>
            </a:custGeom>
            <a:solidFill>
              <a:srgbClr val="143F6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1" name="Google Shape;181;p7"/>
            <p:cNvSpPr txBox="1"/>
            <p:nvPr/>
          </p:nvSpPr>
          <p:spPr>
            <a:xfrm>
              <a:off x="0" y="-57150"/>
              <a:ext cx="914964" cy="227743"/>
            </a:xfrm>
            <a:prstGeom prst="rect">
              <a:avLst/>
            </a:prstGeom>
            <a:solidFill>
              <a:srgbClr val="143F6A"/>
            </a:solidFill>
            <a:ln>
              <a:noFill/>
            </a:ln>
          </p:spPr>
          <p:txBody>
            <a:bodyPr spcFirstLastPara="1" wrap="square" lIns="33850" tIns="33850" rIns="33850" bIns="33850" anchor="ctr" anchorCtr="0">
              <a:noAutofit/>
            </a:bodyPr>
            <a:lstStyle/>
            <a:p>
              <a:pPr marL="0" marR="0" lvl="0" indent="0" algn="ctr" rtl="0">
                <a:lnSpc>
                  <a:spcPct val="138047"/>
                </a:lnSpc>
                <a:spcBef>
                  <a:spcPts val="0"/>
                </a:spcBef>
                <a:spcAft>
                  <a:spcPts val="0"/>
                </a:spcAft>
                <a:buNone/>
              </a:pPr>
              <a:r>
                <a:rPr lang="es-CO" sz="1987" b="1">
                  <a:solidFill>
                    <a:srgbClr val="FFFFFF"/>
                  </a:solidFill>
                  <a:latin typeface="DM Sans"/>
                  <a:ea typeface="DM Sans"/>
                  <a:cs typeface="DM Sans"/>
                  <a:sym typeface="DM Sans"/>
                </a:rPr>
                <a:t>Objetivo n° 2</a:t>
              </a:r>
              <a:endParaRPr/>
            </a:p>
          </p:txBody>
        </p:sp>
      </p:grpSp>
      <p:sp>
        <p:nvSpPr>
          <p:cNvPr id="182" name="Google Shape;182;p7"/>
          <p:cNvSpPr txBox="1"/>
          <p:nvPr/>
        </p:nvSpPr>
        <p:spPr>
          <a:xfrm>
            <a:off x="4117978" y="2205692"/>
            <a:ext cx="3778766" cy="2208810"/>
          </a:xfrm>
          <a:prstGeom prst="rect">
            <a:avLst/>
          </a:prstGeom>
          <a:noFill/>
          <a:ln>
            <a:noFill/>
          </a:ln>
        </p:spPr>
        <p:txBody>
          <a:bodyPr spcFirstLastPara="1" wrap="square" lIns="0" tIns="0" rIns="0" bIns="0" anchor="t" anchorCtr="0">
            <a:spAutoFit/>
          </a:bodyPr>
          <a:lstStyle/>
          <a:p>
            <a:pPr algn="ctr">
              <a:lnSpc>
                <a:spcPct val="138034"/>
              </a:lnSpc>
            </a:pPr>
            <a:r>
              <a:rPr lang="es-CO" sz="1300" dirty="0">
                <a:solidFill>
                  <a:srgbClr val="231F20"/>
                </a:solidFill>
                <a:latin typeface="DM Sans"/>
                <a:ea typeface="DM Sans"/>
                <a:cs typeface="DM Sans"/>
                <a:sym typeface="DM Sans"/>
              </a:rPr>
              <a:t>Identificar y seleccionar modelos de Machine </a:t>
            </a:r>
            <a:r>
              <a:rPr lang="es-CO" sz="1300" err="1">
                <a:solidFill>
                  <a:srgbClr val="231F20"/>
                </a:solidFill>
                <a:latin typeface="DM Sans"/>
                <a:ea typeface="DM Sans"/>
                <a:cs typeface="DM Sans"/>
                <a:sym typeface="DM Sans"/>
              </a:rPr>
              <a:t>Learning</a:t>
            </a:r>
            <a:r>
              <a:rPr lang="es-CO" sz="1300" dirty="0">
                <a:solidFill>
                  <a:srgbClr val="231F20"/>
                </a:solidFill>
                <a:latin typeface="DM Sans"/>
                <a:ea typeface="DM Sans"/>
                <a:cs typeface="DM Sans"/>
                <a:sym typeface="DM Sans"/>
              </a:rPr>
              <a:t> que permitan </a:t>
            </a:r>
            <a:r>
              <a:rPr lang="es-CO" sz="1300" b="1" dirty="0">
                <a:solidFill>
                  <a:srgbClr val="231F20"/>
                </a:solidFill>
                <a:latin typeface="DM Sans"/>
                <a:ea typeface="DM Sans"/>
                <a:cs typeface="DM Sans"/>
                <a:sym typeface="DM Sans"/>
              </a:rPr>
              <a:t>predecir patrones y tendencias</a:t>
            </a:r>
            <a:r>
              <a:rPr lang="es-CO" sz="1300" dirty="0">
                <a:solidFill>
                  <a:srgbClr val="231F20"/>
                </a:solidFill>
                <a:latin typeface="DM Sans"/>
                <a:ea typeface="DM Sans"/>
                <a:cs typeface="DM Sans"/>
                <a:sym typeface="DM Sans"/>
              </a:rPr>
              <a:t> en los datos históricos del costo unitario de energía eléctrica residencial en Colombia, y analizar el impacto de v</a:t>
            </a:r>
            <a:r>
              <a:rPr lang="es-CO" sz="1300" b="1" dirty="0">
                <a:solidFill>
                  <a:srgbClr val="231F20"/>
                </a:solidFill>
                <a:latin typeface="DM Sans"/>
                <a:ea typeface="DM Sans"/>
                <a:cs typeface="DM Sans"/>
                <a:sym typeface="DM Sans"/>
              </a:rPr>
              <a:t>ariables externas en la precisión de los pronósticos,</a:t>
            </a:r>
            <a:r>
              <a:rPr lang="es-CO" sz="1300" dirty="0">
                <a:solidFill>
                  <a:srgbClr val="231F20"/>
                </a:solidFill>
                <a:latin typeface="DM Sans"/>
                <a:ea typeface="DM Sans"/>
                <a:cs typeface="DM Sans"/>
                <a:sym typeface="DM Sans"/>
              </a:rPr>
              <a:t> asegurando que los modelos seleccionados sean </a:t>
            </a:r>
            <a:r>
              <a:rPr lang="es-CO" sz="1300" b="1" dirty="0">
                <a:solidFill>
                  <a:srgbClr val="231F20"/>
                </a:solidFill>
                <a:latin typeface="DM Sans"/>
                <a:ea typeface="DM Sans"/>
                <a:cs typeface="DM Sans"/>
                <a:sym typeface="DM Sans"/>
              </a:rPr>
              <a:t>medibles en términos de su rendimiento.</a:t>
            </a:r>
            <a:endParaRPr lang="es-ES" sz="1300" b="1"/>
          </a:p>
        </p:txBody>
      </p:sp>
      <p:grpSp>
        <p:nvGrpSpPr>
          <p:cNvPr id="183" name="Google Shape;183;p7"/>
          <p:cNvGrpSpPr/>
          <p:nvPr/>
        </p:nvGrpSpPr>
        <p:grpSpPr>
          <a:xfrm>
            <a:off x="9051789" y="1627264"/>
            <a:ext cx="2316002" cy="576474"/>
            <a:chOff x="0" y="-57150"/>
            <a:chExt cx="914964" cy="227743"/>
          </a:xfrm>
        </p:grpSpPr>
        <p:sp>
          <p:nvSpPr>
            <p:cNvPr id="184" name="Google Shape;184;p7"/>
            <p:cNvSpPr/>
            <p:nvPr/>
          </p:nvSpPr>
          <p:spPr>
            <a:xfrm>
              <a:off x="0" y="0"/>
              <a:ext cx="914964" cy="170593"/>
            </a:xfrm>
            <a:custGeom>
              <a:avLst/>
              <a:gdLst/>
              <a:ahLst/>
              <a:cxnLst/>
              <a:rect l="l" t="t" r="r" b="b"/>
              <a:pathLst>
                <a:path w="914964" h="170593" extrusionOk="0">
                  <a:moveTo>
                    <a:pt x="0" y="0"/>
                  </a:moveTo>
                  <a:lnTo>
                    <a:pt x="914964" y="0"/>
                  </a:lnTo>
                  <a:lnTo>
                    <a:pt x="914964" y="170593"/>
                  </a:lnTo>
                  <a:lnTo>
                    <a:pt x="0" y="170593"/>
                  </a:lnTo>
                  <a:close/>
                </a:path>
              </a:pathLst>
            </a:custGeom>
            <a:solidFill>
              <a:srgbClr val="143F6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7"/>
            <p:cNvSpPr txBox="1"/>
            <p:nvPr/>
          </p:nvSpPr>
          <p:spPr>
            <a:xfrm>
              <a:off x="0" y="-57150"/>
              <a:ext cx="914964" cy="227743"/>
            </a:xfrm>
            <a:prstGeom prst="rect">
              <a:avLst/>
            </a:prstGeom>
            <a:solidFill>
              <a:srgbClr val="143F6A"/>
            </a:solidFill>
            <a:ln>
              <a:noFill/>
            </a:ln>
          </p:spPr>
          <p:txBody>
            <a:bodyPr spcFirstLastPara="1" wrap="square" lIns="33850" tIns="33850" rIns="33850" bIns="33850" anchor="ctr" anchorCtr="0">
              <a:noAutofit/>
            </a:bodyPr>
            <a:lstStyle/>
            <a:p>
              <a:pPr marL="0" marR="0" lvl="0" indent="0" algn="ctr" rtl="0">
                <a:lnSpc>
                  <a:spcPct val="138047"/>
                </a:lnSpc>
                <a:spcBef>
                  <a:spcPts val="0"/>
                </a:spcBef>
                <a:spcAft>
                  <a:spcPts val="0"/>
                </a:spcAft>
                <a:buNone/>
              </a:pPr>
              <a:r>
                <a:rPr lang="es-CO" sz="1987" b="1">
                  <a:solidFill>
                    <a:srgbClr val="FFFFFF"/>
                  </a:solidFill>
                  <a:latin typeface="DM Sans"/>
                  <a:ea typeface="DM Sans"/>
                  <a:cs typeface="DM Sans"/>
                  <a:sym typeface="DM Sans"/>
                </a:rPr>
                <a:t>Objetivo n° 3</a:t>
              </a:r>
              <a:endParaRPr/>
            </a:p>
          </p:txBody>
        </p:sp>
      </p:grpSp>
      <p:sp>
        <p:nvSpPr>
          <p:cNvPr id="186" name="Google Shape;186;p7"/>
          <p:cNvSpPr txBox="1"/>
          <p:nvPr/>
        </p:nvSpPr>
        <p:spPr>
          <a:xfrm>
            <a:off x="8646704" y="2331292"/>
            <a:ext cx="3126267" cy="3037113"/>
          </a:xfrm>
          <a:prstGeom prst="rect">
            <a:avLst/>
          </a:prstGeom>
          <a:noFill/>
          <a:ln>
            <a:noFill/>
          </a:ln>
        </p:spPr>
        <p:txBody>
          <a:bodyPr spcFirstLastPara="1" wrap="square" lIns="0" tIns="0" rIns="0" bIns="0" anchor="t" anchorCtr="0">
            <a:spAutoFit/>
          </a:bodyPr>
          <a:lstStyle/>
          <a:p>
            <a:pPr algn="ctr">
              <a:lnSpc>
                <a:spcPct val="138034"/>
              </a:lnSpc>
            </a:pPr>
            <a:r>
              <a:rPr lang="es-CO" sz="1300" dirty="0">
                <a:solidFill>
                  <a:srgbClr val="231F20"/>
                </a:solidFill>
                <a:ea typeface="DM Sans"/>
                <a:sym typeface="DM Sans"/>
              </a:rPr>
              <a:t>Diseñar, implementar y validar modelos de machine </a:t>
            </a:r>
            <a:r>
              <a:rPr lang="es-CO" sz="1300" err="1">
                <a:solidFill>
                  <a:srgbClr val="231F20"/>
                </a:solidFill>
                <a:ea typeface="DM Sans"/>
                <a:sym typeface="DM Sans"/>
              </a:rPr>
              <a:t>learning</a:t>
            </a:r>
            <a:r>
              <a:rPr lang="es-CO" sz="1300" dirty="0">
                <a:solidFill>
                  <a:srgbClr val="231F20"/>
                </a:solidFill>
                <a:ea typeface="DM Sans"/>
                <a:sym typeface="DM Sans"/>
              </a:rPr>
              <a:t> de </a:t>
            </a:r>
            <a:r>
              <a:rPr lang="es-CO" sz="1300" b="1" dirty="0">
                <a:solidFill>
                  <a:srgbClr val="231F20"/>
                </a:solidFill>
                <a:ea typeface="DM Sans"/>
                <a:sym typeface="DM Sans"/>
              </a:rPr>
              <a:t>series temporales</a:t>
            </a:r>
            <a:r>
              <a:rPr lang="es-CO" sz="1300" dirty="0">
                <a:solidFill>
                  <a:srgbClr val="231F20"/>
                </a:solidFill>
                <a:ea typeface="DM Sans"/>
                <a:sym typeface="DM Sans"/>
              </a:rPr>
              <a:t> utilizando datos históricos del costo unitario de energía eléctrica para el segmento residencial en Colombia, evaluar su precisión y rendimiento utilizando métricas específicas, y comparar los resultados con el modelo actual del ministerio para seleccionar el </a:t>
            </a:r>
            <a:r>
              <a:rPr lang="es-CO" sz="1300" b="1" dirty="0">
                <a:solidFill>
                  <a:srgbClr val="231F20"/>
                </a:solidFill>
                <a:ea typeface="DM Sans"/>
                <a:sym typeface="DM Sans"/>
              </a:rPr>
              <a:t>modelo más adecuado en términos de precisión y aplicabilidad.</a:t>
            </a:r>
            <a:endParaRPr lang="es-ES" sz="1300" b="1" dirty="0"/>
          </a:p>
        </p:txBody>
      </p:sp>
      <p:pic>
        <p:nvPicPr>
          <p:cNvPr id="187" name="Google Shape;187;p7"/>
          <p:cNvPicPr preferRelativeResize="0"/>
          <p:nvPr/>
        </p:nvPicPr>
        <p:blipFill rotWithShape="1">
          <a:blip r:embed="rId5">
            <a:alphaModFix/>
          </a:blip>
          <a:srcRect b="75579"/>
          <a:stretch/>
        </p:blipFill>
        <p:spPr>
          <a:xfrm>
            <a:off x="0" y="-144834"/>
            <a:ext cx="12201128" cy="1651670"/>
          </a:xfrm>
          <a:prstGeom prst="rect">
            <a:avLst/>
          </a:prstGeom>
          <a:noFill/>
          <a:ln>
            <a:noFill/>
          </a:ln>
        </p:spPr>
      </p:pic>
      <p:sp>
        <p:nvSpPr>
          <p:cNvPr id="188" name="Google Shape;188;p7"/>
          <p:cNvSpPr txBox="1"/>
          <p:nvPr/>
        </p:nvSpPr>
        <p:spPr>
          <a:xfrm>
            <a:off x="1480358" y="142392"/>
            <a:ext cx="4894766"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b="1">
                <a:solidFill>
                  <a:schemeClr val="lt1"/>
                </a:solidFill>
                <a:latin typeface="Calibri"/>
                <a:ea typeface="Calibri"/>
                <a:cs typeface="Calibri"/>
                <a:sym typeface="Calibri"/>
              </a:rPr>
              <a:t>Entendimiento del negocio</a:t>
            </a:r>
            <a:endParaRPr/>
          </a:p>
          <a:p>
            <a:pPr marL="0" marR="0" lvl="0" indent="0" algn="l" rtl="0">
              <a:spcBef>
                <a:spcPts val="0"/>
              </a:spcBef>
              <a:spcAft>
                <a:spcPts val="0"/>
              </a:spcAft>
              <a:buNone/>
            </a:pPr>
            <a:r>
              <a:rPr lang="es-CO" sz="3200">
                <a:solidFill>
                  <a:schemeClr val="lt1"/>
                </a:solidFill>
                <a:latin typeface="Calibri"/>
                <a:ea typeface="Calibri"/>
                <a:cs typeface="Calibri"/>
                <a:sym typeface="Calibri"/>
              </a:rPr>
              <a:t>Objetivos Específicos</a:t>
            </a:r>
            <a:endParaRPr/>
          </a:p>
        </p:txBody>
      </p:sp>
      <p:sp>
        <p:nvSpPr>
          <p:cNvPr id="2" name="Google Shape;169;p7">
            <a:extLst>
              <a:ext uri="{FF2B5EF4-FFF2-40B4-BE49-F238E27FC236}">
                <a16:creationId xmlns:a16="http://schemas.microsoft.com/office/drawing/2014/main" id="{C722FCB8-61AA-22B4-DEBC-EFC26BDE777E}"/>
              </a:ext>
            </a:extLst>
          </p:cNvPr>
          <p:cNvSpPr/>
          <p:nvPr/>
        </p:nvSpPr>
        <p:spPr>
          <a:xfrm>
            <a:off x="3053580" y="5315305"/>
            <a:ext cx="1492245" cy="1492245"/>
          </a:xfrm>
          <a:custGeom>
            <a:avLst/>
            <a:gdLst/>
            <a:ahLst/>
            <a:cxnLst/>
            <a:rect l="l" t="t" r="r" b="b"/>
            <a:pathLst>
              <a:path w="2238367" h="2238367" extrusionOk="0">
                <a:moveTo>
                  <a:pt x="0" y="0"/>
                </a:moveTo>
                <a:lnTo>
                  <a:pt x="2238368" y="0"/>
                </a:lnTo>
                <a:lnTo>
                  <a:pt x="2238368" y="2238367"/>
                </a:lnTo>
                <a:lnTo>
                  <a:pt x="0" y="2238367"/>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pic>
        <p:nvPicPr>
          <p:cNvPr id="4" name="Gráfico 3" descr="Hydropower con relleno sólido">
            <a:extLst>
              <a:ext uri="{FF2B5EF4-FFF2-40B4-BE49-F238E27FC236}">
                <a16:creationId xmlns:a16="http://schemas.microsoft.com/office/drawing/2014/main" id="{071CA661-0BFF-2285-E0F8-439F55E65B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90341" y="5570095"/>
            <a:ext cx="914400" cy="914400"/>
          </a:xfrm>
          <a:prstGeom prst="rect">
            <a:avLst/>
          </a:prstGeom>
        </p:spPr>
      </p:pic>
      <p:pic>
        <p:nvPicPr>
          <p:cNvPr id="5" name="Gráfico 4" descr="Good Idea con relleno sólido">
            <a:extLst>
              <a:ext uri="{FF2B5EF4-FFF2-40B4-BE49-F238E27FC236}">
                <a16:creationId xmlns:a16="http://schemas.microsoft.com/office/drawing/2014/main" id="{EF201CE1-6850-12D6-2049-E6198BAB5B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4931" y="5482652"/>
            <a:ext cx="914400" cy="914400"/>
          </a:xfrm>
          <a:prstGeom prst="rect">
            <a:avLst/>
          </a:prstGeom>
        </p:spPr>
      </p:pic>
      <p:pic>
        <p:nvPicPr>
          <p:cNvPr id="6" name="Gráfico 5" descr="Scatterplot contorno">
            <a:extLst>
              <a:ext uri="{FF2B5EF4-FFF2-40B4-BE49-F238E27FC236}">
                <a16:creationId xmlns:a16="http://schemas.microsoft.com/office/drawing/2014/main" id="{AB58BF9A-34CF-94E7-F2F6-C9A232D691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44265" y="4738609"/>
            <a:ext cx="9144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3"/>
          <p:cNvPicPr preferRelativeResize="0">
            <a:picLocks noGrp="1"/>
          </p:cNvPicPr>
          <p:nvPr>
            <p:ph type="body" idx="1"/>
          </p:nvPr>
        </p:nvPicPr>
        <p:blipFill rotWithShape="1">
          <a:blip r:embed="rId3">
            <a:alphaModFix/>
          </a:blip>
          <a:srcRect b="75579"/>
          <a:stretch/>
        </p:blipFill>
        <p:spPr>
          <a:xfrm>
            <a:off x="0" y="-144834"/>
            <a:ext cx="12201128" cy="1651670"/>
          </a:xfrm>
          <a:prstGeom prst="rect">
            <a:avLst/>
          </a:prstGeom>
          <a:noFill/>
          <a:ln>
            <a:noFill/>
          </a:ln>
        </p:spPr>
      </p:pic>
      <p:sp>
        <p:nvSpPr>
          <p:cNvPr id="105" name="Google Shape;105;p3"/>
          <p:cNvSpPr txBox="1"/>
          <p:nvPr/>
        </p:nvSpPr>
        <p:spPr>
          <a:xfrm>
            <a:off x="1448818" y="122465"/>
            <a:ext cx="6243697" cy="1077178"/>
          </a:xfrm>
          <a:prstGeom prst="rect">
            <a:avLst/>
          </a:prstGeom>
          <a:noFill/>
          <a:ln>
            <a:noFill/>
          </a:ln>
        </p:spPr>
        <p:txBody>
          <a:bodyPr spcFirstLastPara="1" wrap="square" lIns="91425" tIns="45700" rIns="91425" bIns="45700" anchor="t" anchorCtr="0">
            <a:spAutoFit/>
          </a:bodyPr>
          <a:lstStyle/>
          <a:p>
            <a:r>
              <a:rPr lang="es-CO" sz="3200" b="1">
                <a:solidFill>
                  <a:schemeClr val="lt1"/>
                </a:solidFill>
                <a:latin typeface="Calibri"/>
                <a:cs typeface="Calibri"/>
                <a:sym typeface="Calibri"/>
              </a:rPr>
              <a:t>Entendimiento del negocio</a:t>
            </a:r>
            <a:endParaRPr>
              <a:solidFill>
                <a:schemeClr val="lt1"/>
              </a:solidFill>
            </a:endParaRPr>
          </a:p>
          <a:p>
            <a:r>
              <a:rPr lang="es-CO" sz="3200">
                <a:solidFill>
                  <a:schemeClr val="lt1"/>
                </a:solidFill>
                <a:latin typeface="Calibri"/>
                <a:cs typeface="Calibri"/>
                <a:sym typeface="Calibri"/>
              </a:rPr>
              <a:t>Tarea analítica</a:t>
            </a:r>
            <a:endParaRPr lang="es-ES">
              <a:solidFill>
                <a:schemeClr val="lt1"/>
              </a:solidFill>
            </a:endParaRPr>
          </a:p>
        </p:txBody>
      </p:sp>
      <p:sp>
        <p:nvSpPr>
          <p:cNvPr id="106" name="Google Shape;106;p3"/>
          <p:cNvSpPr txBox="1"/>
          <p:nvPr/>
        </p:nvSpPr>
        <p:spPr>
          <a:xfrm>
            <a:off x="2459623" y="2172247"/>
            <a:ext cx="26778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Objetivo General</a:t>
            </a:r>
            <a:endParaRPr/>
          </a:p>
        </p:txBody>
      </p:sp>
      <p:sp>
        <p:nvSpPr>
          <p:cNvPr id="107" name="Google Shape;107;p3"/>
          <p:cNvSpPr/>
          <p:nvPr/>
        </p:nvSpPr>
        <p:spPr>
          <a:xfrm>
            <a:off x="562224" y="2752188"/>
            <a:ext cx="5871722" cy="2600672"/>
          </a:xfrm>
          <a:prstGeom prst="rect">
            <a:avLst/>
          </a:prstGeom>
          <a:noFill/>
          <a:ln>
            <a:noFill/>
          </a:ln>
        </p:spPr>
        <p:txBody>
          <a:bodyPr spcFirstLastPara="1" wrap="square" lIns="91425" tIns="45700" rIns="91425" bIns="45700" anchor="ctr" anchorCtr="0">
            <a:spAutoFit/>
          </a:bodyPr>
          <a:lstStyle/>
          <a:p>
            <a:pPr algn="just"/>
            <a:r>
              <a:rPr lang="es-ES" sz="1600">
                <a:solidFill>
                  <a:schemeClr val="dk1"/>
                </a:solidFill>
                <a:latin typeface="Calibri"/>
                <a:cs typeface="Calibri"/>
                <a:sym typeface="Calibri"/>
              </a:rPr>
              <a:t>Desarrollar y validar un modelo de regresión para series de tiempo que, utilizando técnicas de machine </a:t>
            </a:r>
            <a:r>
              <a:rPr lang="es-ES" sz="1600" err="1">
                <a:solidFill>
                  <a:schemeClr val="dk1"/>
                </a:solidFill>
                <a:latin typeface="Calibri"/>
                <a:cs typeface="Calibri"/>
                <a:sym typeface="Calibri"/>
              </a:rPr>
              <a:t>learning</a:t>
            </a:r>
            <a:r>
              <a:rPr lang="es-ES" sz="1600">
                <a:solidFill>
                  <a:schemeClr val="dk1"/>
                </a:solidFill>
                <a:latin typeface="Calibri"/>
                <a:cs typeface="Calibri"/>
                <a:sym typeface="Calibri"/>
              </a:rPr>
              <a:t>, analice datos históricos de los precios de los componentes del costo unitario y patrones de variables externas (Aportes hídricos, Precio de Bolsa, Capacidad Efectiva Neta, IPP, IPC, TRM), desde el 2015 hasta 2023.</a:t>
            </a:r>
            <a:endParaRPr lang="es-ES" sz="1600">
              <a:solidFill>
                <a:schemeClr val="dk1"/>
              </a:solidFill>
              <a:latin typeface="Calibri"/>
              <a:cs typeface="Calibri"/>
            </a:endParaRPr>
          </a:p>
          <a:p>
            <a:pPr algn="just"/>
            <a:endParaRPr lang="es-ES" sz="1600">
              <a:solidFill>
                <a:schemeClr val="dk1"/>
              </a:solidFill>
              <a:latin typeface="Calibri"/>
              <a:cs typeface="Calibri"/>
            </a:endParaRPr>
          </a:p>
          <a:p>
            <a:pPr algn="just"/>
            <a:r>
              <a:rPr lang="es-ES" sz="1600">
                <a:solidFill>
                  <a:schemeClr val="dk1"/>
                </a:solidFill>
                <a:latin typeface="Calibri"/>
                <a:cs typeface="Calibri"/>
                <a:sym typeface="Calibri"/>
              </a:rPr>
              <a:t>Para predecir con precisión el costo unitario de la energía eléctrica en el segmento residencial de Colombia a seis meses, mejorando así las proyecciones actuales del Ministerio de Minas y Energía.</a:t>
            </a:r>
            <a:endParaRPr lang="es-CO" sz="1600">
              <a:solidFill>
                <a:schemeClr val="dk1"/>
              </a:solidFill>
              <a:latin typeface="Calibri"/>
              <a:cs typeface="Calibri"/>
            </a:endParaRPr>
          </a:p>
          <a:p>
            <a:pPr marL="0" marR="0" lvl="0" indent="0" algn="just">
              <a:lnSpc>
                <a:spcPct val="100000"/>
              </a:lnSpc>
              <a:spcBef>
                <a:spcPts val="0"/>
              </a:spcBef>
              <a:spcAft>
                <a:spcPts val="0"/>
              </a:spcAft>
              <a:buSzPts val="1800"/>
              <a:buFont typeface="Calibri"/>
              <a:buNone/>
            </a:pPr>
            <a:endParaRPr lang="es-CO" sz="1900">
              <a:solidFill>
                <a:schemeClr val="dk1"/>
              </a:solidFill>
              <a:latin typeface="Calibri"/>
              <a:cs typeface="Calibri"/>
            </a:endParaRPr>
          </a:p>
        </p:txBody>
      </p:sp>
      <p:sp>
        <p:nvSpPr>
          <p:cNvPr id="109" name="Google Shape;109;p3"/>
          <p:cNvSpPr txBox="1"/>
          <p:nvPr/>
        </p:nvSpPr>
        <p:spPr>
          <a:xfrm>
            <a:off x="6951528" y="5832222"/>
            <a:ext cx="5243594" cy="5539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200" b="1" i="1">
                <a:solidFill>
                  <a:schemeClr val="dk1"/>
                </a:solidFill>
                <a:latin typeface="Calibri"/>
                <a:ea typeface="Calibri"/>
                <a:cs typeface="Calibri"/>
                <a:sym typeface="Calibri"/>
              </a:rPr>
              <a:t>Tomado de </a:t>
            </a:r>
            <a:r>
              <a:rPr lang="es-CO" sz="1200" i="1">
                <a:solidFill>
                  <a:srgbClr val="212529"/>
                </a:solidFill>
                <a:highlight>
                  <a:srgbClr val="FFFFFF"/>
                </a:highlight>
                <a:ea typeface="Calibri"/>
              </a:rPr>
              <a:t>Wikipedia</a:t>
            </a:r>
            <a:endParaRPr lang="es-ES" sz="1200" b="0" i="1">
              <a:solidFill>
                <a:srgbClr val="212529"/>
              </a:solidFill>
              <a:highlight>
                <a:srgbClr val="FFFFFF"/>
              </a:highlight>
              <a:latin typeface="Arial"/>
              <a:ea typeface="Arial"/>
              <a:cs typeface="Arial"/>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C2C0C68E-E378-C4D1-4D87-3D96D9ED6FAA}"/>
              </a:ext>
            </a:extLst>
          </p:cNvPr>
          <p:cNvPicPr>
            <a:picLocks noChangeAspect="1"/>
          </p:cNvPicPr>
          <p:nvPr/>
        </p:nvPicPr>
        <p:blipFill>
          <a:blip r:embed="rId4"/>
          <a:stretch>
            <a:fillRect/>
          </a:stretch>
        </p:blipFill>
        <p:spPr>
          <a:xfrm>
            <a:off x="7051717" y="1843217"/>
            <a:ext cx="4390510" cy="3840891"/>
          </a:xfrm>
          <a:prstGeom prst="rect">
            <a:avLst/>
          </a:prstGeom>
        </p:spPr>
      </p:pic>
    </p:spTree>
    <p:extLst>
      <p:ext uri="{BB962C8B-B14F-4D97-AF65-F5344CB8AC3E}">
        <p14:creationId xmlns:p14="http://schemas.microsoft.com/office/powerpoint/2010/main" val="210814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8"/>
          <p:cNvPicPr preferRelativeResize="0">
            <a:picLocks noGrp="1"/>
          </p:cNvPicPr>
          <p:nvPr>
            <p:ph type="body" idx="1"/>
          </p:nvPr>
        </p:nvPicPr>
        <p:blipFill rotWithShape="1">
          <a:blip r:embed="rId3">
            <a:alphaModFix/>
          </a:blip>
          <a:srcRect b="76001"/>
          <a:stretch/>
        </p:blipFill>
        <p:spPr>
          <a:xfrm>
            <a:off x="0" y="-144834"/>
            <a:ext cx="12201128" cy="1647064"/>
          </a:xfrm>
          <a:prstGeom prst="rect">
            <a:avLst/>
          </a:prstGeom>
          <a:noFill/>
          <a:ln>
            <a:noFill/>
          </a:ln>
        </p:spPr>
      </p:pic>
      <p:sp>
        <p:nvSpPr>
          <p:cNvPr id="194" name="Google Shape;194;p8"/>
          <p:cNvSpPr txBox="1"/>
          <p:nvPr/>
        </p:nvSpPr>
        <p:spPr>
          <a:xfrm>
            <a:off x="1556653" y="386310"/>
            <a:ext cx="489476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200">
                <a:solidFill>
                  <a:schemeClr val="lt1"/>
                </a:solidFill>
                <a:latin typeface="Calibri"/>
                <a:ea typeface="Calibri"/>
                <a:cs typeface="Calibri"/>
                <a:sym typeface="Calibri"/>
              </a:rPr>
              <a:t>Flujo de datos</a:t>
            </a:r>
            <a:endParaRPr/>
          </a:p>
        </p:txBody>
      </p:sp>
      <p:pic>
        <p:nvPicPr>
          <p:cNvPr id="2" name="Imagen 1" descr="Diagrama&#10;&#10;Descripción generada automáticamente">
            <a:extLst>
              <a:ext uri="{FF2B5EF4-FFF2-40B4-BE49-F238E27FC236}">
                <a16:creationId xmlns:a16="http://schemas.microsoft.com/office/drawing/2014/main" id="{C9DAE009-99B2-37E6-DAFB-D95E0F8A9B77}"/>
              </a:ext>
            </a:extLst>
          </p:cNvPr>
          <p:cNvPicPr>
            <a:picLocks noChangeAspect="1"/>
          </p:cNvPicPr>
          <p:nvPr/>
        </p:nvPicPr>
        <p:blipFill>
          <a:blip r:embed="rId4"/>
          <a:stretch>
            <a:fillRect/>
          </a:stretch>
        </p:blipFill>
        <p:spPr>
          <a:xfrm>
            <a:off x="661358" y="1311574"/>
            <a:ext cx="10610491" cy="55431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87" name="Google Shape;187;p7"/>
          <p:cNvPicPr preferRelativeResize="0"/>
          <p:nvPr/>
        </p:nvPicPr>
        <p:blipFill rotWithShape="1">
          <a:blip r:embed="rId3">
            <a:alphaModFix/>
          </a:blip>
          <a:srcRect b="75579"/>
          <a:stretch/>
        </p:blipFill>
        <p:spPr>
          <a:xfrm>
            <a:off x="0" y="-144834"/>
            <a:ext cx="12201128" cy="1651670"/>
          </a:xfrm>
          <a:prstGeom prst="rect">
            <a:avLst/>
          </a:prstGeom>
          <a:noFill/>
          <a:ln>
            <a:noFill/>
          </a:ln>
        </p:spPr>
      </p:pic>
      <p:graphicFrame>
        <p:nvGraphicFramePr>
          <p:cNvPr id="3" name="Tabla 2">
            <a:extLst>
              <a:ext uri="{FF2B5EF4-FFF2-40B4-BE49-F238E27FC236}">
                <a16:creationId xmlns:a16="http://schemas.microsoft.com/office/drawing/2014/main" id="{78C2182D-8F44-ADD1-2F17-E62428EFD99E}"/>
              </a:ext>
            </a:extLst>
          </p:cNvPr>
          <p:cNvGraphicFramePr>
            <a:graphicFrameLocks noGrp="1"/>
          </p:cNvGraphicFramePr>
          <p:nvPr>
            <p:extLst>
              <p:ext uri="{D42A27DB-BD31-4B8C-83A1-F6EECF244321}">
                <p14:modId xmlns:p14="http://schemas.microsoft.com/office/powerpoint/2010/main" val="3780973866"/>
              </p:ext>
            </p:extLst>
          </p:nvPr>
        </p:nvGraphicFramePr>
        <p:xfrm>
          <a:off x="1184203" y="1519372"/>
          <a:ext cx="9823593" cy="4948884"/>
        </p:xfrm>
        <a:graphic>
          <a:graphicData uri="http://schemas.openxmlformats.org/drawingml/2006/table">
            <a:tbl>
              <a:tblPr bandRow="1">
                <a:tableStyleId>{5C22544A-7EE6-4342-B048-85BDC9FD1C3A}</a:tableStyleId>
              </a:tblPr>
              <a:tblGrid>
                <a:gridCol w="3526785">
                  <a:extLst>
                    <a:ext uri="{9D8B030D-6E8A-4147-A177-3AD203B41FA5}">
                      <a16:colId xmlns:a16="http://schemas.microsoft.com/office/drawing/2014/main" val="1521859213"/>
                    </a:ext>
                  </a:extLst>
                </a:gridCol>
                <a:gridCol w="2098936">
                  <a:extLst>
                    <a:ext uri="{9D8B030D-6E8A-4147-A177-3AD203B41FA5}">
                      <a16:colId xmlns:a16="http://schemas.microsoft.com/office/drawing/2014/main" val="4280448962"/>
                    </a:ext>
                  </a:extLst>
                </a:gridCol>
                <a:gridCol w="2098936">
                  <a:extLst>
                    <a:ext uri="{9D8B030D-6E8A-4147-A177-3AD203B41FA5}">
                      <a16:colId xmlns:a16="http://schemas.microsoft.com/office/drawing/2014/main" val="1955135895"/>
                    </a:ext>
                  </a:extLst>
                </a:gridCol>
                <a:gridCol w="2098936">
                  <a:extLst>
                    <a:ext uri="{9D8B030D-6E8A-4147-A177-3AD203B41FA5}">
                      <a16:colId xmlns:a16="http://schemas.microsoft.com/office/drawing/2014/main" val="1082371795"/>
                    </a:ext>
                  </a:extLst>
                </a:gridCol>
              </a:tblGrid>
              <a:tr h="210661">
                <a:tc>
                  <a:txBody>
                    <a:bodyPr/>
                    <a:lstStyle/>
                    <a:p>
                      <a:pPr algn="ctr" fontAlgn="ctr"/>
                      <a:r>
                        <a:rPr lang="es-MX" sz="2000" b="1" dirty="0">
                          <a:solidFill>
                            <a:schemeClr val="bg1"/>
                          </a:solidFill>
                          <a:effectLst/>
                          <a:latin typeface="Aptos Narrow"/>
                        </a:rPr>
                        <a:t>Tema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00"/>
                    </a:solidFill>
                  </a:tcPr>
                </a:tc>
                <a:tc>
                  <a:txBody>
                    <a:bodyPr/>
                    <a:lstStyle/>
                    <a:p>
                      <a:pPr algn="ctr" fontAlgn="ctr"/>
                      <a:r>
                        <a:rPr lang="es-MX" sz="2000" b="1" dirty="0">
                          <a:solidFill>
                            <a:schemeClr val="bg1"/>
                          </a:solidFill>
                          <a:effectLst/>
                          <a:latin typeface="Aptos Narrow"/>
                        </a:rPr>
                        <a:t>Autor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00"/>
                    </a:solidFill>
                  </a:tcPr>
                </a:tc>
                <a:tc>
                  <a:txBody>
                    <a:bodyPr/>
                    <a:lstStyle/>
                    <a:p>
                      <a:pPr algn="ctr" fontAlgn="ctr"/>
                      <a:r>
                        <a:rPr lang="es-MX" sz="2000" b="1" dirty="0">
                          <a:solidFill>
                            <a:schemeClr val="bg1"/>
                          </a:solidFill>
                          <a:effectLst/>
                          <a:latin typeface="Aptos Narrow"/>
                        </a:rPr>
                        <a:t>Modelo utilizado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00"/>
                    </a:solidFill>
                  </a:tcPr>
                </a:tc>
                <a:tc>
                  <a:txBody>
                    <a:bodyPr/>
                    <a:lstStyle/>
                    <a:p>
                      <a:pPr algn="ctr" fontAlgn="ctr"/>
                      <a:r>
                        <a:rPr lang="es-MX" sz="2000" b="1" dirty="0">
                          <a:solidFill>
                            <a:schemeClr val="bg1"/>
                          </a:solidFill>
                          <a:effectLst/>
                          <a:latin typeface="Aptos Narrow"/>
                        </a:rPr>
                        <a:t>Métrica utilizada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00"/>
                    </a:solidFill>
                  </a:tcPr>
                </a:tc>
                <a:extLst>
                  <a:ext uri="{0D108BD9-81ED-4DB2-BD59-A6C34878D82A}">
                    <a16:rowId xmlns:a16="http://schemas.microsoft.com/office/drawing/2014/main" val="1510889672"/>
                  </a:ext>
                </a:extLst>
              </a:tr>
              <a:tr h="411292">
                <a:tc rowSpan="2">
                  <a:txBody>
                    <a:bodyPr/>
                    <a:lstStyle/>
                    <a:p>
                      <a:pPr algn="ctr" fontAlgn="ctr"/>
                      <a:r>
                        <a:rPr lang="es-MX" sz="1100" dirty="0">
                          <a:solidFill>
                            <a:schemeClr val="tx1"/>
                          </a:solidFill>
                          <a:effectLst/>
                          <a:latin typeface="Aptos Narrow"/>
                        </a:rPr>
                        <a:t>Predicción del costo de energía.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Hernández N., 2005</a:t>
                      </a:r>
                    </a:p>
                  </a:txBody>
                  <a:tcPr marL="9525" marR="9525" marT="9525" marB="0" anchor="ctr">
                    <a:lnL w="12700" cap="flat" cmpd="sng" algn="ctr">
                      <a:solidFill>
                        <a:schemeClr val="tx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ARIMA (</a:t>
                      </a:r>
                      <a:r>
                        <a:rPr lang="es-MX" sz="1100" dirty="0" err="1">
                          <a:solidFill>
                            <a:schemeClr val="tx1"/>
                          </a:solidFill>
                          <a:effectLst/>
                          <a:latin typeface="Aptos Narrow"/>
                        </a:rPr>
                        <a:t>Autoregressive</a:t>
                      </a:r>
                      <a:r>
                        <a:rPr lang="es-MX" sz="1100" dirty="0">
                          <a:solidFill>
                            <a:schemeClr val="tx1"/>
                          </a:solidFill>
                          <a:effectLst/>
                          <a:latin typeface="Aptos Narrow"/>
                        </a:rPr>
                        <a:t> </a:t>
                      </a:r>
                      <a:r>
                        <a:rPr lang="es-MX" sz="1100" dirty="0" err="1">
                          <a:solidFill>
                            <a:schemeClr val="tx1"/>
                          </a:solidFill>
                          <a:effectLst/>
                          <a:latin typeface="Aptos Narrow"/>
                        </a:rPr>
                        <a:t>Integrated</a:t>
                      </a:r>
                      <a:r>
                        <a:rPr lang="es-MX" sz="1100" dirty="0">
                          <a:solidFill>
                            <a:schemeClr val="tx1"/>
                          </a:solidFill>
                          <a:effectLst/>
                          <a:latin typeface="Aptos Narrow"/>
                        </a:rPr>
                        <a:t> </a:t>
                      </a:r>
                      <a:r>
                        <a:rPr lang="es-MX" sz="1100" dirty="0" err="1">
                          <a:solidFill>
                            <a:schemeClr val="tx1"/>
                          </a:solidFill>
                          <a:effectLst/>
                          <a:latin typeface="Aptos Narrow"/>
                        </a:rPr>
                        <a:t>Moving</a:t>
                      </a:r>
                      <a:r>
                        <a:rPr lang="es-MX" sz="1100" dirty="0">
                          <a:solidFill>
                            <a:schemeClr val="tx1"/>
                          </a:solidFill>
                          <a:effectLst/>
                          <a:latin typeface="Aptos Narrow"/>
                        </a:rPr>
                        <a:t> </a:t>
                      </a:r>
                      <a:r>
                        <a:rPr lang="es-MX" sz="1100" dirty="0" err="1">
                          <a:solidFill>
                            <a:schemeClr val="tx1"/>
                          </a:solidFill>
                          <a:effectLst/>
                          <a:latin typeface="Aptos Narrow"/>
                        </a:rPr>
                        <a:t>Average</a:t>
                      </a:r>
                      <a:r>
                        <a:rPr lang="es-MX" sz="1100" dirty="0">
                          <a:solidFill>
                            <a:schemeClr val="tx1"/>
                          </a:solidFill>
                          <a:effectLst/>
                          <a:latin typeface="Aptos Narrow"/>
                        </a:rPr>
                        <a:t>)</a:t>
                      </a:r>
                    </a:p>
                  </a:txBody>
                  <a:tcPr marL="9525" marR="9525" marT="9525" marB="0" anchor="ctr">
                    <a:lnL w="9525" cap="flat" cmpd="sng" algn="ctr">
                      <a:solidFill>
                        <a:schemeClr val="tx1">
                          <a:lumMod val="85000"/>
                          <a:lumOff val="1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Comparación de modelos en MAPE, RMSE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5772239"/>
                  </a:ext>
                </a:extLst>
              </a:tr>
              <a:tr h="411292">
                <a:tc vMerge="1">
                  <a:txBody>
                    <a:bodyPr/>
                    <a:lstStyle/>
                    <a:p>
                      <a:endParaRPr lang="es-MX"/>
                    </a:p>
                  </a:txBody>
                  <a:tcPr/>
                </a:tc>
                <a:tc>
                  <a:txBody>
                    <a:bodyPr/>
                    <a:lstStyle/>
                    <a:p>
                      <a:pPr algn="ctr" fontAlgn="ctr"/>
                      <a:r>
                        <a:rPr lang="es-MX" sz="1100" dirty="0">
                          <a:solidFill>
                            <a:schemeClr val="tx1"/>
                          </a:solidFill>
                          <a:effectLst/>
                          <a:latin typeface="Aptos Narrow"/>
                        </a:rPr>
                        <a:t>Alberto Muñoz, 2017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ARIMA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Comparación de modelos en MAPE, RMSE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8488415"/>
                  </a:ext>
                </a:extLst>
              </a:tr>
              <a:tr h="411292">
                <a:tc>
                  <a:txBody>
                    <a:bodyPr/>
                    <a:lstStyle/>
                    <a:p>
                      <a:pPr algn="ctr" fontAlgn="ctr"/>
                      <a:r>
                        <a:rPr lang="es-MX" sz="1100" dirty="0">
                          <a:solidFill>
                            <a:schemeClr val="tx1"/>
                          </a:solidFill>
                          <a:effectLst/>
                          <a:latin typeface="Aptos Narrow"/>
                        </a:rPr>
                        <a:t>Predicción de la demanda de energía en el Sistema Interconectado Nacional (SIN) de Colombia.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Chaparro, Martínez, &amp; Trujillo, 2012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NAR (Neuronal </a:t>
                      </a:r>
                      <a:r>
                        <a:rPr lang="es-MX" sz="1100" dirty="0" err="1">
                          <a:solidFill>
                            <a:schemeClr val="tx1"/>
                          </a:solidFill>
                          <a:effectLst/>
                          <a:latin typeface="Aptos Narrow"/>
                        </a:rPr>
                        <a:t>Autoregresivo</a:t>
                      </a:r>
                      <a:r>
                        <a:rPr lang="es-MX" sz="1100" dirty="0">
                          <a:solidFill>
                            <a:schemeClr val="tx1"/>
                          </a:solidFill>
                          <a:effectLst/>
                          <a:latin typeface="Aptos Narrow"/>
                        </a:rPr>
                        <a:t> no lineal)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MAD, RMSE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6222213"/>
                  </a:ext>
                </a:extLst>
              </a:tr>
              <a:tr h="521639">
                <a:tc>
                  <a:txBody>
                    <a:bodyPr/>
                    <a:lstStyle/>
                    <a:p>
                      <a:pPr algn="ctr" fontAlgn="ctr"/>
                      <a:r>
                        <a:rPr lang="es-MX" sz="1100" dirty="0">
                          <a:solidFill>
                            <a:schemeClr val="tx1"/>
                          </a:solidFill>
                          <a:effectLst/>
                          <a:latin typeface="Aptos Narrow"/>
                        </a:rPr>
                        <a:t>Predicción del precio de la electricidad en la bolsa de Colombia.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s-MX" sz="1100" b="0" i="0" u="none" strike="noStrike" cap="none" noProof="0" dirty="0">
                          <a:solidFill>
                            <a:schemeClr val="tx1"/>
                          </a:solidFill>
                          <a:effectLst/>
                          <a:latin typeface="Aptos Narrow"/>
                          <a:ea typeface="+mn-ea"/>
                          <a:cs typeface="+mn-cs"/>
                          <a:sym typeface="Arial"/>
                        </a:rPr>
                        <a:t>Adriana P. Agudelo, Jesús M. López-Lezama y Esteban Velilla</a:t>
                      </a:r>
                      <a:r>
                        <a:rPr lang="es-MX" sz="1100" b="0" i="0" u="none" strike="noStrike" cap="none" noProof="0" dirty="0">
                          <a:solidFill>
                            <a:schemeClr val="tx1"/>
                          </a:solidFill>
                          <a:effectLst/>
                          <a:latin typeface="Aptos Narrow"/>
                          <a:ea typeface="+mn-ea"/>
                          <a:cs typeface="+mn-cs"/>
                        </a:rPr>
                        <a:t>.2015</a:t>
                      </a:r>
                      <a:endParaRPr lang="es-MX" sz="1100" b="0" i="0" u="none" strike="noStrike" cap="none">
                        <a:solidFill>
                          <a:schemeClr val="tx1"/>
                        </a:solidFill>
                        <a:effectLst/>
                        <a:latin typeface="Aptos Narrow"/>
                        <a:ea typeface="+mn-ea"/>
                        <a:cs typeface="+mn-cs"/>
                        <a:sym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NARX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RMSE, R2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636231"/>
                  </a:ext>
                </a:extLst>
              </a:tr>
              <a:tr h="411292">
                <a:tc rowSpan="2">
                  <a:txBody>
                    <a:bodyPr/>
                    <a:lstStyle/>
                    <a:p>
                      <a:pPr algn="ctr" fontAlgn="ctr"/>
                      <a:r>
                        <a:rPr lang="es-MX" sz="1100" dirty="0">
                          <a:solidFill>
                            <a:schemeClr val="tx1"/>
                          </a:solidFill>
                          <a:effectLst/>
                          <a:latin typeface="Aptos Narrow"/>
                        </a:rPr>
                        <a:t>Predicción del precio de la energía en Colombia.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s-MX" sz="1100" b="0" i="0" u="none" strike="noStrike" cap="none" noProof="0" dirty="0">
                          <a:solidFill>
                            <a:schemeClr val="tx1"/>
                          </a:solidFill>
                          <a:effectLst/>
                          <a:latin typeface="Aptos Narrow"/>
                          <a:ea typeface="+mn-ea"/>
                          <a:cs typeface="+mn-cs"/>
                          <a:sym typeface="Arial"/>
                        </a:rPr>
                        <a:t>Cárdenas, J. E. (2021). </a:t>
                      </a:r>
                      <a:endParaRPr lang="es-MX" sz="1100" b="0" i="0" u="none" strike="noStrike" cap="none">
                        <a:solidFill>
                          <a:schemeClr val="tx1"/>
                        </a:solidFill>
                        <a:effectLst/>
                        <a:latin typeface="Aptos Narrow"/>
                        <a:ea typeface="+mn-ea"/>
                        <a:cs typeface="+mn-cs"/>
                        <a:sym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ARIMA, Redes Neuronales Autorregresivas (NNAR)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RMSE, MAPE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4033048"/>
                  </a:ext>
                </a:extLst>
              </a:tr>
              <a:tr h="411292">
                <a:tc vMerge="1">
                  <a:txBody>
                    <a:bodyPr/>
                    <a:lstStyle/>
                    <a:p>
                      <a:endParaRPr lang="es-MX"/>
                    </a:p>
                  </a:txBody>
                  <a:tcPr/>
                </a:tc>
                <a:tc>
                  <a:txBody>
                    <a:bodyPr/>
                    <a:lstStyle/>
                    <a:p>
                      <a:pPr algn="ctr" fontAlgn="ctr"/>
                      <a:r>
                        <a:rPr lang="es-MX" sz="1100" dirty="0">
                          <a:solidFill>
                            <a:schemeClr val="tx1"/>
                          </a:solidFill>
                          <a:effectLst/>
                          <a:latin typeface="Aptos Narrow"/>
                        </a:rPr>
                        <a:t>Luis Fernando González Pérez, 2022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err="1">
                          <a:solidFill>
                            <a:schemeClr val="tx1"/>
                          </a:solidFill>
                          <a:effectLst/>
                          <a:latin typeface="Aptos Narrow"/>
                        </a:rPr>
                        <a:t>BoxCox,SARIMAX</a:t>
                      </a:r>
                      <a:r>
                        <a:rPr lang="es-MX" sz="1100" dirty="0">
                          <a:solidFill>
                            <a:schemeClr val="tx1"/>
                          </a:solidFill>
                          <a:effectLst/>
                          <a:latin typeface="Aptos Narrow"/>
                        </a:rPr>
                        <a:t>, ARIMA con variables exógenas, LSTM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MSE, </a:t>
                      </a:r>
                      <a:r>
                        <a:rPr lang="es-MX" sz="1100" dirty="0" err="1">
                          <a:solidFill>
                            <a:schemeClr val="tx1"/>
                          </a:solidFill>
                          <a:effectLst/>
                          <a:latin typeface="Aptos Narrow"/>
                        </a:rPr>
                        <a:t>MaxError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610496"/>
                  </a:ext>
                </a:extLst>
              </a:tr>
              <a:tr h="411292">
                <a:tc>
                  <a:txBody>
                    <a:bodyPr/>
                    <a:lstStyle/>
                    <a:p>
                      <a:pPr algn="ctr" fontAlgn="ctr"/>
                      <a:r>
                        <a:rPr lang="es-MX" sz="1100" dirty="0">
                          <a:solidFill>
                            <a:schemeClr val="tx1"/>
                          </a:solidFill>
                          <a:effectLst/>
                          <a:latin typeface="Aptos Narrow"/>
                        </a:rPr>
                        <a:t>Evaluación de </a:t>
                      </a:r>
                      <a:r>
                        <a:rPr lang="es-MX" sz="1100" dirty="0" err="1">
                          <a:solidFill>
                            <a:schemeClr val="tx1"/>
                          </a:solidFill>
                          <a:effectLst/>
                          <a:latin typeface="Aptos Narrow"/>
                        </a:rPr>
                        <a:t>StreamWNN</a:t>
                      </a:r>
                      <a:r>
                        <a:rPr lang="es-MX" sz="1100" dirty="0">
                          <a:solidFill>
                            <a:schemeClr val="tx1"/>
                          </a:solidFill>
                          <a:effectLst/>
                          <a:latin typeface="Aptos Narrow"/>
                        </a:rPr>
                        <a:t> y comparación con LSTM para datos en tiempo real.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Laura Melgar García, s.f.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err="1">
                          <a:solidFill>
                            <a:schemeClr val="tx1"/>
                          </a:solidFill>
                          <a:effectLst/>
                          <a:latin typeface="Aptos Narrow"/>
                        </a:rPr>
                        <a:t>Stream</a:t>
                      </a:r>
                      <a:r>
                        <a:rPr lang="es-MX" sz="1100" dirty="0">
                          <a:solidFill>
                            <a:schemeClr val="tx1"/>
                          </a:solidFill>
                          <a:effectLst/>
                          <a:latin typeface="Aptos Narrow"/>
                        </a:rPr>
                        <a:t> </a:t>
                      </a:r>
                      <a:r>
                        <a:rPr lang="es-MX" sz="1100" dirty="0" err="1">
                          <a:solidFill>
                            <a:schemeClr val="tx1"/>
                          </a:solidFill>
                          <a:effectLst/>
                          <a:latin typeface="Aptos Narrow"/>
                        </a:rPr>
                        <a:t>Weighted</a:t>
                      </a:r>
                      <a:r>
                        <a:rPr lang="es-MX" sz="1100" dirty="0">
                          <a:solidFill>
                            <a:schemeClr val="tx1"/>
                          </a:solidFill>
                          <a:effectLst/>
                          <a:latin typeface="Aptos Narrow"/>
                        </a:rPr>
                        <a:t> </a:t>
                      </a:r>
                      <a:r>
                        <a:rPr lang="es-MX" sz="1100" dirty="0" err="1">
                          <a:solidFill>
                            <a:schemeClr val="tx1"/>
                          </a:solidFill>
                          <a:effectLst/>
                          <a:latin typeface="Aptos Narrow"/>
                        </a:rPr>
                        <a:t>Nearest</a:t>
                      </a:r>
                      <a:r>
                        <a:rPr lang="es-MX" sz="1100" dirty="0">
                          <a:solidFill>
                            <a:schemeClr val="tx1"/>
                          </a:solidFill>
                          <a:effectLst/>
                          <a:latin typeface="Aptos Narrow"/>
                        </a:rPr>
                        <a:t> </a:t>
                      </a:r>
                      <a:r>
                        <a:rPr lang="es-MX" sz="1100" dirty="0" err="1">
                          <a:solidFill>
                            <a:schemeClr val="tx1"/>
                          </a:solidFill>
                          <a:effectLst/>
                          <a:latin typeface="Aptos Narrow"/>
                        </a:rPr>
                        <a:t>Neighbors</a:t>
                      </a:r>
                      <a:r>
                        <a:rPr lang="es-MX" sz="1100" dirty="0">
                          <a:solidFill>
                            <a:schemeClr val="tx1"/>
                          </a:solidFill>
                          <a:effectLst/>
                          <a:latin typeface="Aptos Narrow"/>
                        </a:rPr>
                        <a:t> (</a:t>
                      </a:r>
                      <a:r>
                        <a:rPr lang="es-MX" sz="1100" dirty="0" err="1">
                          <a:solidFill>
                            <a:schemeClr val="tx1"/>
                          </a:solidFill>
                          <a:effectLst/>
                          <a:latin typeface="Aptos Narrow"/>
                        </a:rPr>
                        <a:t>StreamWNN</a:t>
                      </a:r>
                      <a:r>
                        <a:rPr lang="es-MX" sz="1100" dirty="0">
                          <a:solidFill>
                            <a:schemeClr val="tx1"/>
                          </a:solidFill>
                          <a:effectLst/>
                          <a:latin typeface="Aptos Narrow"/>
                        </a:rPr>
                        <a:t>), LSTM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MAPE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1665252"/>
                  </a:ext>
                </a:extLst>
              </a:tr>
              <a:tr h="822584">
                <a:tc>
                  <a:txBody>
                    <a:bodyPr/>
                    <a:lstStyle/>
                    <a:p>
                      <a:pPr algn="ctr" fontAlgn="ctr"/>
                      <a:r>
                        <a:rPr lang="es-MX" sz="1100" dirty="0">
                          <a:solidFill>
                            <a:schemeClr val="tx1"/>
                          </a:solidFill>
                          <a:effectLst/>
                          <a:latin typeface="Aptos Narrow"/>
                        </a:rPr>
                        <a:t>Evaluación del algoritmo </a:t>
                      </a:r>
                      <a:r>
                        <a:rPr lang="es-MX" sz="1100" dirty="0" err="1">
                          <a:solidFill>
                            <a:schemeClr val="tx1"/>
                          </a:solidFill>
                          <a:effectLst/>
                          <a:latin typeface="Aptos Narrow"/>
                        </a:rPr>
                        <a:t>XGBoost</a:t>
                      </a:r>
                      <a:r>
                        <a:rPr lang="es-MX" sz="1100" dirty="0">
                          <a:solidFill>
                            <a:schemeClr val="tx1"/>
                          </a:solidFill>
                          <a:effectLst/>
                          <a:latin typeface="Aptos Narrow"/>
                        </a:rPr>
                        <a:t> para la predicción del precio de la energía en Colombia.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err="1">
                          <a:solidFill>
                            <a:schemeClr val="tx1"/>
                          </a:solidFill>
                          <a:effectLst/>
                          <a:latin typeface="Aptos Narrow"/>
                        </a:rPr>
                        <a:t>Chuanbin</a:t>
                      </a:r>
                      <a:r>
                        <a:rPr lang="es-MX" sz="1100" dirty="0">
                          <a:solidFill>
                            <a:schemeClr val="tx1"/>
                          </a:solidFill>
                          <a:effectLst/>
                          <a:latin typeface="Aptos Narrow"/>
                        </a:rPr>
                        <a:t> Li, 2018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err="1">
                          <a:solidFill>
                            <a:schemeClr val="tx1"/>
                          </a:solidFill>
                          <a:effectLst/>
                          <a:latin typeface="Aptos Narrow"/>
                        </a:rPr>
                        <a:t>XGBoost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s-MX" sz="1100" dirty="0">
                          <a:solidFill>
                            <a:schemeClr val="tx1"/>
                          </a:solidFill>
                          <a:effectLst/>
                          <a:latin typeface="Aptos Narrow"/>
                        </a:rPr>
                        <a:t>MAE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6710252"/>
                  </a:ext>
                </a:extLst>
              </a:tr>
              <a:tr h="822584">
                <a:tc>
                  <a:txBody>
                    <a:bodyPr/>
                    <a:lstStyle/>
                    <a:p>
                      <a:pPr algn="ctr" fontAlgn="ctr"/>
                      <a:r>
                        <a:rPr lang="es-MX" sz="1100" dirty="0">
                          <a:solidFill>
                            <a:schemeClr val="tx1"/>
                          </a:solidFill>
                          <a:effectLst/>
                          <a:latin typeface="Aptos Narrow"/>
                        </a:rPr>
                        <a:t>Predicción del precio de la electricidad utilizando redes neuronales y modelos tradicionales.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Universidad Nacional,2010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Temporal </a:t>
                      </a:r>
                      <a:r>
                        <a:rPr lang="es-MX" sz="1100" dirty="0" err="1">
                          <a:solidFill>
                            <a:schemeClr val="tx1"/>
                          </a:solidFill>
                          <a:effectLst/>
                          <a:latin typeface="Aptos Narrow"/>
                        </a:rPr>
                        <a:t>Convolutional</a:t>
                      </a:r>
                      <a:r>
                        <a:rPr lang="es-MX" sz="1100" dirty="0">
                          <a:solidFill>
                            <a:schemeClr val="tx1"/>
                          </a:solidFill>
                          <a:effectLst/>
                          <a:latin typeface="Aptos Narrow"/>
                        </a:rPr>
                        <a:t> Network (TCN)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s-MX" sz="1100" dirty="0">
                          <a:solidFill>
                            <a:schemeClr val="tx1"/>
                          </a:solidFill>
                          <a:effectLst/>
                          <a:latin typeface="Aptos Narrow"/>
                        </a:rPr>
                        <a:t>MAPE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8331995"/>
                  </a:ext>
                </a:extLst>
              </a:tr>
            </a:tbl>
          </a:graphicData>
        </a:graphic>
      </p:graphicFrame>
      <p:sp>
        <p:nvSpPr>
          <p:cNvPr id="4" name="CuadroTexto 3">
            <a:extLst>
              <a:ext uri="{FF2B5EF4-FFF2-40B4-BE49-F238E27FC236}">
                <a16:creationId xmlns:a16="http://schemas.microsoft.com/office/drawing/2014/main" id="{1FCB57FD-FC43-9A34-704B-13935F1B60F5}"/>
              </a:ext>
            </a:extLst>
          </p:cNvPr>
          <p:cNvSpPr txBox="1"/>
          <p:nvPr/>
        </p:nvSpPr>
        <p:spPr>
          <a:xfrm>
            <a:off x="1676400" y="389744"/>
            <a:ext cx="580369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3200" dirty="0">
                <a:solidFill>
                  <a:srgbClr val="FFFFFF"/>
                </a:solidFill>
                <a:latin typeface="Calibri"/>
              </a:rPr>
              <a:t>Estudios de Referencia Analítica</a:t>
            </a:r>
          </a:p>
        </p:txBody>
      </p:sp>
    </p:spTree>
    <p:extLst>
      <p:ext uri="{BB962C8B-B14F-4D97-AF65-F5344CB8AC3E}">
        <p14:creationId xmlns:p14="http://schemas.microsoft.com/office/powerpoint/2010/main" val="3004236665"/>
      </p:ext>
    </p:extLst>
  </p:cSld>
  <p:clrMapOvr>
    <a:masterClrMapping/>
  </p:clrMapOvr>
</p:sld>
</file>

<file path=ppt/theme/theme1.xml><?xml version="1.0" encoding="utf-8"?>
<a:theme xmlns:a="http://schemas.openxmlformats.org/drawingml/2006/main" name="Office 2013 - Tema de 2022">
  <a:themeElements>
    <a:clrScheme name="Azul cálido">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864643E1D7DF264DB01A1317765E9966" ma:contentTypeVersion="14" ma:contentTypeDescription="Crear nuevo documento." ma:contentTypeScope="" ma:versionID="e72609c5bf43334b9529787441f6a10a">
  <xsd:schema xmlns:xsd="http://www.w3.org/2001/XMLSchema" xmlns:xs="http://www.w3.org/2001/XMLSchema" xmlns:p="http://schemas.microsoft.com/office/2006/metadata/properties" xmlns:ns2="a206208b-f4dc-4eeb-944c-7ed2dd950e7c" xmlns:ns3="1d3d1837-fd23-41f8-921c-40160e5b80a5" targetNamespace="http://schemas.microsoft.com/office/2006/metadata/properties" ma:root="true" ma:fieldsID="86181fb9ed5490d9616ad54d45f417d4" ns2:_="" ns3:_="">
    <xsd:import namespace="a206208b-f4dc-4eeb-944c-7ed2dd950e7c"/>
    <xsd:import namespace="1d3d1837-fd23-41f8-921c-40160e5b80a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06208b-f4dc-4eeb-944c-7ed2dd950e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8d068974-5b92-4f84-9f7a-5b28e50c742c"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d1837-fd23-41f8-921c-40160e5b80a5"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f6bf6069-6d82-4ef6-8829-e0499944eda7}" ma:internalName="TaxCatchAll" ma:showField="CatchAllData" ma:web="1d3d1837-fd23-41f8-921c-40160e5b80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F02BE7-2170-4FA7-A627-6CD4633C618C}">
  <ds:schemaRefs>
    <ds:schemaRef ds:uri="http://schemas.microsoft.com/sharepoint/v3/contenttype/forms"/>
  </ds:schemaRefs>
</ds:datastoreItem>
</file>

<file path=customXml/itemProps2.xml><?xml version="1.0" encoding="utf-8"?>
<ds:datastoreItem xmlns:ds="http://schemas.openxmlformats.org/officeDocument/2006/customXml" ds:itemID="{B7CAF72A-F64F-4D58-BE5F-BCA70B67174B}">
  <ds:schemaRefs>
    <ds:schemaRef ds:uri="1d3d1837-fd23-41f8-921c-40160e5b80a5"/>
    <ds:schemaRef ds:uri="a206208b-f4dc-4eeb-944c-7ed2dd950e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2013 - Tema de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wilperiodista86@gmail.com</dc:creator>
  <cp:revision>484</cp:revision>
  <dcterms:created xsi:type="dcterms:W3CDTF">2017-03-01T15:55:36Z</dcterms:created>
  <dcterms:modified xsi:type="dcterms:W3CDTF">2024-08-16T19:44:55Z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0x0101000B6A1DB9BBE5DA468E4F1C9AA1CFFA45</vt:lpwstr>
  </property>
  <property fmtid="{D5CDD505-2E9C-101B-9397-08002B2CF9AE}" pid="3" name="MediaServiceImageTags">
    <vt:lpwstr/>
  </property>
</Properties>
</file>